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484" r:id="rId5"/>
    <p:sldId id="489" r:id="rId6"/>
    <p:sldId id="490" r:id="rId7"/>
    <p:sldId id="492" r:id="rId8"/>
    <p:sldId id="491" r:id="rId9"/>
    <p:sldId id="493" r:id="rId10"/>
    <p:sldId id="494" r:id="rId11"/>
    <p:sldId id="503" r:id="rId12"/>
    <p:sldId id="504" r:id="rId13"/>
    <p:sldId id="270" r:id="rId14"/>
    <p:sldId id="505" r:id="rId15"/>
    <p:sldId id="271" r:id="rId16"/>
    <p:sldId id="272" r:id="rId17"/>
    <p:sldId id="273" r:id="rId18"/>
    <p:sldId id="274" r:id="rId19"/>
    <p:sldId id="506" r:id="rId20"/>
    <p:sldId id="259" r:id="rId21"/>
    <p:sldId id="260" r:id="rId22"/>
    <p:sldId id="262" r:id="rId23"/>
    <p:sldId id="263" r:id="rId24"/>
    <p:sldId id="264" r:id="rId25"/>
    <p:sldId id="265" r:id="rId26"/>
    <p:sldId id="266" r:id="rId27"/>
    <p:sldId id="267" r:id="rId28"/>
    <p:sldId id="269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39" autoAdjust="0"/>
  </p:normalViewPr>
  <p:slideViewPr>
    <p:cSldViewPr snapToGrid="0">
      <p:cViewPr varScale="1">
        <p:scale>
          <a:sx n="75" d="100"/>
          <a:sy n="75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1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9-09T13:26:40.0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9107">
    <iact:property name="dataType"/>
    <iact:actionData xml:id="d0">
      <inkml:trace xmlns:inkml="http://www.w3.org/2003/InkML" xml:id="stk0" contextRef="#ctx0" brushRef="#br0">17357 2452 0,'-18'17'14,"18"1"372,0 0-273,0-1-84,-35-17 53,17 0-69,0 18 1,-17 0 2,18-1-1,-1-17 2,0 0 20,1 18-23,-19-18 2,19 0-14,-1 18 1,-17-1 10,-18 1 2,18 17 3,17-35-4,-17 18-11,-36-1-1,53 1 9,1-18-6,-18 18 10,17-18-1,-53 35-10,36-35-1,0 18 4,0-18 0,-36 35 8,18-18 0,18 1 4,0 0-3,-1-18 3,19 17-14,-1 1 5,-17-18 6,17 0 0,-35 35 1,0-35-1,36 0 2,-19 18-3,19 0 3,-54-18-2,53 35 1,-34-35-2,34 18-11,0-18-1,1 0-1,-1 17 8,0 1-5,1-18 6,-54 17 6,36 19-1,-36-1 3,54-35-6,-1 18-10,-17 17-1,17-35 8,0 0-4,-17 18 7,18-18 6,-19 17-1,-17 1-1,36 17-1,-19-17-3,19-1 5,-36-17-1,35 18-2,-17 17 3,17-17-2,-52 0 1,52-1 15,1-17-29,-19 18 12,1-18 2,0 35 0,17-17 0,0-18-3,1 17-11,-19-17-1,19 18 2,-36 17 8,35-35 3,1 18-1,-19 0-11,-34 35 0,35-53 11,-36 35 1,-35 0 2,71-17-2,0-1-12,17 1-1,0 0 8,-17-1-4,-18 1 8,35-18 1,-34 18-13,16-1 8,19-17-4,-1 18 13,-17-1-5,17 1 3,0-18 8,1 0-16,-18 0 7,-18 18 1,17-18-1,-52 35 2,-88 36-2,35-36 0,-18 0 1,88-17-13,18 17 10,36-17 2,-36-18-1,18 17-12,-18 19 0,35-19 10,-70 19 3,53-19-1,-1 1 3,19-18-4,-1 0-10,0 17-2,1 1 8,-19 0-4,-34 17 9,35 0 1,-54 18 0,19-18 1,17-17-1,18 0 1,-36 17 0,-17 0 0,35-17-2,0 17 3,-17 0-2,17-35 1,17 18-1,-17 0 2,1-1-2,34 1 2,0-18-4,1 18-11,-1-18-1,-17 17 1,17-17 7,-17 18-5,-1 0 7,19-1 8,-18-17-17,17 0 5,-17 18 10,-18-18 1,35 0-6,0 18-10,1-18 0,-1 0 5,18 17-2,-70 1 10,17-1-1,17 1 3,1 0-1,0-1-1,17-17 1,-17 36-1,17-36 1,-35 17 0,53 1-1,-35-18 1,17 18 0,1-1 1,-1 1-5,1-18-9,-1 0 12,0 17 0,1-17 17,17 18-16,-18-18-1,18 18 0,-18-18-1,18 17-12,-17-17 0,-1 0 9,0 0-8,18 18 10,-17-18 17,17 18-17,-18-18 3,1 0-1,17 17 0,-18-17-1,0 0 46,1 0-58,-1 0 14,0 18 15,1-18 31,-1 0-45,0 0 61,18 18 128,-17-18-174</inkml:trace>
    </iact:actionData>
  </iact:action>
  <iact:action type="add" startTime="44832">
    <iact:property name="dataType"/>
    <iact:actionData xml:id="d1">
      <inkml:trace xmlns:inkml="http://www.w3.org/2003/InkML" xml:id="stk1" contextRef="#ctx0" brushRef="#br0">5556 5239 0,'0'-18'9,"-17"18"6,-1 0 33,-35 0-40,-35 35 18,-18 54 9,106-54-19,0 0 1,-18-17-3,18 17-11,-17-17 10,17-1-11,0 36 15,-18-17 1,18-19-2,0 1 1,35-1-1,18 1 0,-35-18 2,52 35-2,-17-35 0,-35 0 0,0 0 1,17 0 0,0 0 1,-17 0-2,-18-17 50,0-1-50,0 0 3,0 1-12,0-18 2,-18 35 6,18-18-12,0 0-1,0-17 7,0 17-5,0 1 13,0-1-2,-17-35-13,17 18 8,0 17-5,0-35 13,-18 36-1,18-1 39,0 0-40,0 1-6,0-19 8,0 19-3,-18 17 135</inkml:trace>
    </iact:actionData>
  </iact:action>
  <iact:action type="add" startTime="50810">
    <iact:property name="dataType"/>
    <iact:actionData xml:id="d2">
      <inkml:trace xmlns:inkml="http://www.w3.org/2003/InkML" xml:id="stk2" contextRef="#ctx0" brushRef="#br0">16633 8149 0,'-17'0'98,"-18"0"-83,17 0 1,-70-35 16,-18 0 2,53 17-18,18 0-1,-18 18-10,0-17 10,-18-1 1,36 18 0,17 0-2,1-18-12,-19 1 14,19 17 0,-1-18 0,-17 18 1,17-18 0,1 1-1,-1-1 1,-35 18 0,35 0 6,1-17 20,-1-1-27,-17 18-14,17 0 16,1-18-4,-1 18-12,-17-17 2,-1 17 8,-17-18 5,1-17-1,-19 17 1,18 18 0,-17-18-3,34 18-11,1 0-1,17-17 12,-52 17 3,17 0 0,-35-53-1,-1 35 1,54 18-1,-35-17 1,34-1 3,1 0-12,17 18 5,-17-17 1,18 17-3,-19 0 6,19 0-1,-54-36 1,-17 19 1,0-18-3,-1 17 1,19 0 3,35 18-5,-1-17-12,19 17 1,-19-18 10,-16 18 3,16-18 2,19 1-2,-54-1 1,36 0-2,35 1-13,-18 17 1,-17-18 7,17 18-6,18-18 12,-53 1 1,53-1-1,-53 18 0,36-17 1,-36-19 0,18 1-1,-18-18 1,0 35 0,17 1 0,1-1 0,0 18 3,35-17-19,-35 17 2,17-18 24,0 18 4,1 0-30,-1-18 30,0 18-29,1-17 15,-1 17-1,1-18 1,-1 18 0,0-18 16,1 18-5,-1 0-17,-17 0-1,17-17 8,-35-1-2,0 0 1,18 1 0,-18-1 0,35 1-1,1 17 0,-1-18 2,0 18-2,-34-18 3,34 1-5,-35-19 3,0 1 0,18 0 0,-18 17-1,35 0-13,-17 1 13,17-1-1,1 18 0,-1-17-13,0-1 1,1 18 10,-1 0 3,18-18 1,-18 18 1,1-17-4,-1-1-11,1 18 10,-1 0-11,18-18 14,-18 1 1,-17-1-1,17-17 2,-35 17-1,53 1-2,-35-1 2,0-35 0,-18 0-1,-18 0 4,54 0-6,-36 18 3,18-18 1,-18 0-3,0 0 1,17 36 1,19-1 0,-1 18-15,1-18 0,-1 1 0,-17-1 9,-1 0 7,-17-17-3,-17-18 5,35 53-18,-1-17 8,-17-1 8,1-17 0,-1 17-2,35 18 0,-35-18 1,35 18 15,1-17-31,-1 17 16,-17 0 0,17 0-1,1 0 6,-1 0-11,0 0 6,1 0 0,-1 0 0,0 0-1,1 0 36,17-18-39,-53-17 3,0 0-2,-18-1 0,18 1 1,18 17-6,0-17 6,17 35-12,-17-35-1,0-18 10,17 53-10,-17-71 14,35 54 0,-18 17 4,36 0 181,17 0-153,-17 0-33,-1 0 19,36 35-31,-35-35 174,0 0-161,-1 0 173,1-18-14,-1-52-158,-17 34 0,0 1 0,-17 18 0,17-19-8,0 19-6,-53 17 6,18-18 9,17 0-2,18 1 3,-35 17-17,17 0 10,-17-18 5,17 0-1,-17 1 1,-18 17 0,35 0-2,1 0-12,-1 0 12,0 0 2,1 0-1,-1 0 1,0 0 1,1 0-3,17 17 1,0 1-14,-71 17 9,71-17-6,-88 35 12,53 0-1,-18 0 1,18-36-1,17 36 1,-35 35-1,53-35 1,0-17-1,0 17 1,0-18 0,0 18 0,0-36-1,35 19 1,18 17 1,-35-18-4,17-17-11,0-1-1,1 1 0,-19-1 10,54 1 4,17 17 2,-53-17-4,1-18-12,-19 0 1,19 0 10,52 18 4,-53-1-2,0-17-13,-17 0 0,0 0 10,35 18-9,-36-18 13,36 0 0,-18 0 0,1-35 10,-19 35-18,19-53 9,16-18 0,-16 54-1,-19-19 1,-17-17-1,36 18 2,-1-18-1,0-17-2,-17 17 2,-1 17 1,1 19-2,-18-19 0,0 1 1,0 18 0,0-1-2,-35-17-13,17 17 0,18-17 1,0 17 8,-53 0 6,18-17 0,17 18-15,1 17 12,-19 0 3,-16-18 0,16 0-2,1 1-13,-36-1 9,36 18-6,-18-18 12,-35 1-1,35-36 0,18 35 1,0 18 0,17-17-1,-17 17 1,17 0-1,-17 0 2,17 0-2,0 0 16,1 0-15,-1 0 36,1 0-38,17 17 2</inkml:trace>
    </iact:actionData>
  </iact:action>
  <iact:action type="add" startTime="65174">
    <iact:property name="dataType"/>
    <iact:actionData xml:id="d3">
      <inkml:trace xmlns:inkml="http://www.w3.org/2003/InkML" xml:id="stk3" contextRef="#ctx0" brushRef="#br0">13423 16051 0,'18'0'3,"70"0"3,-35 0 2,53 0-6,70 0 10,353 0 17,1129 0 3,-776-53-14,124 53-3,-495 0-12,-70 0 0,0 18-1,-88-18 8,388 0 7,-477 0 0,-140-53 0,-89 36-2,-17 17-12</inkml:trace>
    </iact:actionData>
  </iact:action>
  <iact:action type="add" startTime="75995">
    <iact:property name="dataType"/>
    <iact:actionData xml:id="d4">
      <inkml:trace xmlns:inkml="http://www.w3.org/2003/InkML" xml:id="stk4" contextRef="#ctx0" brushRef="#br1">17374 2293 0,'-17'0'33,"-19"18"-20,-34 17-2,52-17-1,-17-1 1,-18 1 0,-35 17 19,-53 71 4,52-35-15,1-36-15,18-18 6,-107 54 8,36-36-4,18 36 2,-36-18 2,18 17-1,35 1 0,-17-36 0,-1 53 0,54-52 1,-89 34-15,88-52-1,36-18 9,-18 17 3,-17 19-12,-72-1 15,54 53-1,-88-17 2,158-36-4,-35-17-11,18-18-2,-18 17 11,18 1-10,0 0 15,-1-1-2,-123 36-13,124-35 11,-18 17-12,-70 0 18,17 18-3,0-17 0,36-1 1,-1 0-1,0-17 1,-52 35 0,35-18 0,-53 35-1,88-52 3,18 0-15,17-18 6,-70 17 7,17 19 1,36-36-1,-53 70-14,35-52 0,17-18 8,1 18 5,0-1 0,-18-17-13,18 0-1,-1 0 8,-16 53-5,-37-35 8,54-1 3,-18 1-14,0 0 1,-17-1 6,34 1-3,1 0 8,-18-18 1,0 0-12,36 17 7,-1 1-5,-35-18 12,-17 17 1,-1 19-1,18-36-2,0 17 2,18 1-1,-18 0 1,0-1 0,-18 1 0,1 0-1,52-1 1,-35 1 0,0-1-1,1 1 1,-19 17 0,36-17 0,-36 53-13,-17-36-3,53 0 13,-18-17-12,17-1 10,-87 72 5,70-72-1,18 1-1,17 0-12,-17-1-1,17-17 27,-17 18-27,35-1 14,-53-17 1,18 0-2,17 0 2,0 18 1,1 0-2,-36-18 0,53 17 1,-18-17 0,18 18 31,53 0 169,-35-1-202,-1-17-1,19 18-12,-1 0 2,0-1 13,18 18-1,53 18 17,18 0-1,-89-17-15,35-36 0,-34 17-1,17 36 1,-1-35 1,-34-1-2,17 19 1,1-19-1,-1-17 0,-17 18 3,-1-18 12,19 18-13,-1-1-3,0 19 2,36-1-1,-18 18 1,-1-36 0,-34 1-1,35 35-13,-35-35 7,-1-1-3,1-17 2,0 18-3,17-1 11,-18 19-1,19-1 0,-1-17 1,18 35 0,-18-18-1,1-17 1,16 17 0,-16 18 0,-1-36 0,0-17 1,-17 18-4,0 0-12,-1-1 0,1-17 11,-18 18-12,17 0 15,1-18 0,35 17-14,-35 1 12,-1-18-13,1 35 17,0-17-1,-1-1-1,18 1 0,-17-18 0,0 0-14,-1 18 9,-17-1 7,18-17 28,-18 18 34,18-18-54,-18 18-24,17-1 16,-17 1-2,18-18 2,0 0-1,-18 17-2,17 1-1,19 0-11,-1 17 1,-18-17-2,19-1 7,-19 19-2,36-1 4,0 0 6,-18-17-3,1-1-11,-19 19-1,19-19 7,-1 1 0,0 17 8,0 1-1,-17-36-6,0 17 7,-1-17-15,1 18 10,0-1-8,-1 1 11,19 17 2,-19-17 1,1-18-3,35 53 3,0-18-2,35 36 1,-35-18 0,0-18-1,17 36 1,-17-36-1,-18 18 2,1-18-15,-19-17 9,36 17 6,18 0-2,-53-35 0,-1 18 2,1-1-3,-1-17-13,1 18 0,0-18 12,17 35 2,0 1 1,36 17-1,35-1 2,-1 1-2,-34-17-1,-53-1-13,-1-17 0,19-1 7,-19 1-4,36 35 11,0-18 1,18 18 1,-1 18-2,36-19 1,-35 1 0,-36-17-1,-18 17 0,36-18 2,0 35-1,88 36-1,-17-53 1,-18 0 0,-18 0-2,-18-18 5,-52 1-18,17-19 11,54 18 3,-36 1 2,-36-19-2,1 1 0,-1 0 1,1-18-2,0 0-12,-1 35-1,19-35 8,-36 18-6,53-18 11,-36 17 3,18 1-1,-35-1 33,36-17-43,-19 0 3,19 36 6,-36-19 0,53 1 0,-36-18 1,1 18-1,-18-1 1,17 1 2,1-18-3,-18 18 0,0-1 1,18 1 0,-18 0 41,35-18 64,-17 0 2,-1 0-111,1 0 3</inkml:trace>
    </iact:actionData>
  </iact:action>
  <iact:action type="add" startTime="82598">
    <iact:property name="dataType"/>
    <iact:actionData xml:id="d5">
      <inkml:trace xmlns:inkml="http://www.w3.org/2003/InkML" xml:id="stk5" contextRef="#ctx0" brushRef="#br1">10777 5062 0,'-17'-17'40,"-1"-1"-37,-17 0 10,17 1 1,-35-1-5,53 1-5,-35-1 8,17 18-5,-52-35 22,-1 35 6,36 0-19,0 0 1,17 0 0,0 0 6,1 0-7,-1 0 0,-17 17 10,17 19-24,1-1 15,-19 35-1,1-34 0,17 34 3,1-35-5,17 1-11,0-1 0,0-17-1,0 17 12,-18 18-12,18-36 9,0 54 5,0-36 1,0-17-2,0 0-12,0-1 0,18 1 5,-18 17-1,0-17 7,0 17 2,35-17 1,-35 35 1,35-36-2,1 1 1,-19 0-3,1-18-4,-1 17 0,1-17 7,17 0-2,1 0 1,17 18 1,17-1 0,-52 1 0,17-18-1,-17 0 2,-1 0-1,19 0 0,-19 0-3,1 0 2,17 0-14,0-35 2,-35 0 11,36 17-3,-19 0-9,1-17 0,0 35 13,-18-18-14,17 1 12,-17-1 2,18 0-2,0 1 3,-1-36-2,1 18-12,-18-36 13,0 18-6,0 35-2,0-17 7,0-18 2,-18 36 8,-17-19-9,35 19-1,-18-19-7,-17 1 9,0 18-1,17-1 1,0 0 0,1 18 15,-18 0-31,17 0 31,0-17-31,1-19 16,-1 19 1,0 17-2,1 0-15,17-18 110</inkml:trace>
    </iact:actionData>
  </iact:action>
  <iact:action type="add" startTime="86860">
    <iact:property name="dataType"/>
    <iact:actionData xml:id="d6">
      <inkml:trace xmlns:inkml="http://www.w3.org/2003/InkML" xml:id="stk6" contextRef="#ctx0" brushRef="#br1">14023 17445 0,'18'0'19,"-1"0"-8,18 0-2,36 0 0,-36 17-3,124-17 1,-35 18-2,-54-18 7,212 0 9,1 18 13,-142-18-16,-71 0 0,1-18-2,-18 0 0,70 1 1,300 17 0,-34 17-1,122 36 1,-211 18 0,-159-71-3,-88 0-10,0 0-2,-18 0 0,-17 0 14,17 0-3,0 0 4,1 0-4,17-18-11,17 18 1,18 0 11,71 0 1,-106 0-13,17 0 1,-17 0 8,-17 0-9,52 0 15,-35 0-2,17-17 3,-34 17-1,-19 0-1,54 0 1,-71-18 7,17 18-15,1 0 8,-18-18-1,18 18 0,-1 0 2,54-17-1,-1-19-1,1 1 0,70 18 2,-88-1-3,0 0-13,35 1 3,-53 17 8,-17 0 3,0 0-1,-1 0 2,19 0-1,-19 0-1,1 0-12</inkml:trace>
    </iact:actionData>
  </iact:action>
  <iact:action type="remove" startTime="90977">
    <iact:property name="style" value="instant"/>
    <iact:actionData xml:id="d7" ref="#d4"/>
  </iact:action>
  <iact:action type="remove" startTime="90982">
    <iact:property name="style" value="instant"/>
    <iact:actionData xml:id="d8" ref="#d0"/>
  </iact:action>
  <iact:action type="remove" startTime="91016">
    <iact:property name="style" value="instant"/>
    <iact:actionData xml:id="d9" ref="#d2"/>
  </iact:action>
  <iact:action type="remove" startTime="91201">
    <iact:property name="style" value="instant"/>
    <iact:actionData xml:id="d10" ref="#d5"/>
  </iact:action>
  <iact:action type="add" startTime="90913">
    <iact:property name="dataType" value="strokeEraser"/>
    <iact:actionData xml:id="d11">
      <inkml:trace xmlns:inkml="http://www.w3.org/2003/InkML" xml:id="stk7" contextRef="#ctx0" brushRef="#br2">16192 3246 0,'0'105'15,"0"-34"-10,-35 123 10,-18 18-12,-35 17 10,-35 230-9,34-160 4,-34 54-1,-777 1587 26,565-1357-8,106-160 32,264-458-25,18-36-26,53-88-2,35-246 8,-17 17-8,-36 70 10,0 36-12,-35-18 14,0 88-14,-18 1 10,0 87-9,18-176 13,-53 230-3,18 17-10,-18 0 9,0 18-8,0 17 23,-18 18 7,-35 0-19,36 0-11,-1 0 7,-17 0-7,17 0 9,0 0-9,1 0 8,-1 0-7,1 0 6,-36 0 25,53 18-24,-36-18-7,-17 53 6,36-53-6,-18 35 5,35 0-4,0 0 5,52 106-5,142 1 4,177-19-6,193 36 7,406-18-6,1006 124 8,-1023-160-8,158 36 5,-229-52-5,-124-1 7,212 53-8,-687-88 7,-160-35-8,-123-1 10,-53 1 4,-141 88-13,0-1 7,0 1-6,-106 71 6,53-36-6,-211 176 5,228-176-5,36 1 12,36-1-15,52-71 7,18 54-4,70-89 5,0 18-5,18-36 6,-17 36-6,-19 18 7,19-18-7,-1 17 6,-17 19-9,-36-1 11,-17 106-7,0-124 6,53 19-8,-36-54 7,36-17-7,-18 17 7,53-18-6,-35 1 6,-1 0-6,36-1 7,-35 1-7,0 17 6,-1 1-6</inkml:trace>
    </iact:actionData>
  </iact:action>
  <iact:action type="add" startTime="90913">
    <iact:property name="dataType" value="strokeEraser"/>
    <iact:actionData xml:id="d12">
      <inkml:trace xmlns:inkml="http://www.w3.org/2003/InkML" xml:id="stk8" contextRef="#ctx0" brushRef="#br2">16192 3246 0,'0'105'15,"0"-34"-10,-35 123 10,-18 18-12,-35 17 10,-35 230-9,34-160 4,-34 54-1,-777 1587 26,565-1357-8,106-160 32,264-458-25,18-36-26,53-88-2,35-246 8,-17 17-8,-36 70 10,0 36-12,-35-18 14,0 88-14,-18 1 10,0 87-9,18-176 13,-53 230-3,18 17-10,-18 0 9,0 18-8,0 17 23,-18 18 7,-35 0-19,36 0-11,-1 0 7,-17 0-7,17 0 9,0 0-9,1 0 8,-1 0-7,1 0 6,-36 0 25,53 18-24,-36-18-7,-17 53 6,36-53-6,-18 35 5,35 0-4,0 0 5,52 106-5,142 1 4,177-19-6,193 36 7,406-18-6,1006 124 8,-1023-160-8,158 36 5,-229-52-5,-124-1 7,212 53-8,-687-88 7,-160-35-8,-123-1 10,-53 1 4,-141 88-13,0-1 7,0 1-6,-106 71 6,53-36-6,-211 176 5,228-176-5,36 1 12,36-1-15,52-71 7,18 54-4,70-89 5,0 18-5,18-36 6,-17 36-6,-19 18 7,19-18-7,-1 17 6,-17 19-9,-36-1 11,-17 106-7,0-124 6,53 19-8,-36-54 7,36-17-7,-18 17 7,53-18-6,-35 1 6,-1 0-6,36-1 7,-35 1-7,0 17 6,-1 1-6</inkml:trace>
    </iact:actionData>
  </iact:action>
  <iact:action type="add" startTime="101911">
    <iact:property name="dataType"/>
    <iact:actionData xml:id="d13">
      <inkml:trace xmlns:inkml="http://www.w3.org/2003/InkML" xml:id="stk9" contextRef="#ctx0" brushRef="#br3">16722 8167 0,'-36'0'80,"1"0"-69,-35-35 2,-72 17 14,125 18 5,-142-53-30,159 35 28,-18 18-29,-35 0 16,1-35 0,34 35 0,-17-18-1,17 18-1,0 0 2,-17 0 0,0-35 0,-18 35 0,35-18-13,1 1 8,-54-18 5,18 17 0,18 0-1,-18 1 1,0-1-1,0 0 1,-17-17-14,-1 35-1,53-18 11,-105-17 3,52 0 1,18 17-2,18 18 2,0-17 1,17 17-2,1-18 0,-19 18 2,19 0-2,-19-18 2,19 18-3,-36-17 1,18-1 1,-1 18 0,-17-18 0,-17 1 0,17-18 0,0 17-2,-53 0 3,36-17 0,17 17-4,17 18-11,1-17 3,0 17 2,35-18-4,-35 18 12,17 0-3,0 0-10,1-18-1,-1 1 12,0-1 3,-35 0 0,-35 1-2,35 17 2,18-35-2,17 35 2,-34-18 1,34 18-3,0 0 2,1-18 0,-1 18-1,18-17 1,-35 17 0,-1-18-1,19 18 1,-1-18 0,-35-17 0,0 17 0,18-17 0,-36 0 0,54 17 0,-36 18 1,35 0-5,1-17-11,-1 17-1,0-18 15,1 18 15,-1-18-30,-17 18 16,17 0-14,1 0 10,-1-17 4,0-1-1,-17 18 1,17-18 0,-17 18-1,17 0 11,1 0-21,-19-17 11,19-1 0,-1 18-1</inkml:trace>
    </iact:actionData>
  </iact:action>
  <iact:action type="add" startTime="104170">
    <iact:property name="dataType"/>
    <iact:actionData xml:id="d14">
      <inkml:trace xmlns:inkml="http://www.w3.org/2003/InkML" xml:id="stk10" contextRef="#ctx0" brushRef="#br3">13141 6809 0,'-18'0'82,"1"0"-66,-1 0 9,0 0 61,18 35-20,-17-17-50,-1-1 0,18 1-1,0-1-12,18 1 59,-1 0-45,-17-1 0,18 1-15,-18 0 49,18-18-44,-1 0 18,1 0-24,0 0 12,-1 17 4,1-17 16,0 0 2,-1 0-35,1 0 51,-1 0-25,-17-17-20,18 17 10,-18-18-5,0 0 0,0 1 33,0-1-13,-18 0 49,18 1-64,-17 17-3,-1-18-10,18 1-1,-17-1 1,17 0 40,-18 18-26,0 0-1,1 0 16,-1 0 33,0 0-35,18 18-10</inkml:trace>
    </iact:actionData>
  </iact:action>
  <iact:action type="add" startTime="105819">
    <iact:property name="dataType"/>
    <iact:actionData xml:id="d15">
      <inkml:trace xmlns:inkml="http://www.w3.org/2003/InkML" xml:id="stk11" contextRef="#ctx0" brushRef="#br3">13229 7020 0,'18'18'81,"17"0"-64,36 34 0,-54-16-3,19-1-7,16-17-6,1 17 6,-17 0 2,52 18 8,-18 0 0,1-18-1,-18 18 1,0-17-1,0-1 3,17 0-4,-52 18 2,35-35 0,-36 17-2,1-17-12,0-1-1,17 1 0,-17 17 9,17-17 7,0 35-2,0-18-1,1-17 4,17 17-3,-36-18-1,1 19-12,0-19 7,-1 1-5,-17 0 11,53-1 1,-53 19 1,53-1-3,-35 0 2,-1-35-1,1 35 2,0 1-2,17 17 2,0-18-3,0-17 1,-35-1 2,18 1-2,17 17 1,1-17 1,-1-18-4,-35 17-11,18 1 0,-18 0-2,35-1 11,0 1 4,-17 0-1,-1-1 3,1-17-1,0 18-2,-18-1-13,17 1 10,-17 0 4,0-1 0,18-17-11,17 18 12,-52-18 29,17 18-34,0-1 4,0 1 17,0 17-21,17-35 3,19 18 2,52 35 0,53 35-1,-18-35 2,-87-18-3,122 36-12,-122-71 1,-19 0 10,1 0-2,0 0-11,-18 17 15,17-17 0,18 18 2,-17-18-5,0 0-10,-18 18-1,35-18 8,-17 17-5,-1 1 10,19 0 2,-19-1 0,1-17-1,-1 18 1,1-18-1,0 17 11,-1-17-12,-17 18-6,36 0 15,-19-18-15,1 17 8,0-17 31,17 18-41,-35 0 4,17-18 6,19 0 0,-1 0-1,-17 17 2,17 1-4,-17-18-12,-1 0 14,19 18 2,-19-18-2,1 17 1,-1-17 1,1 0-3,0 18 1,-1-18 45</inkml:trace>
    </iact:actionData>
  </iact:action>
  <iact:action type="add" startTime="108882">
    <iact:property name="dataType"/>
    <iact:actionData xml:id="d16">
      <inkml:trace xmlns:inkml="http://www.w3.org/2003/InkML" xml:id="stk12" contextRef="#ctx0" brushRef="#br3">13353 6738 0,'0'-18'14,"-18"18"65,0 0-46,-17 0-17,17 0 0,1 0 48,-1 0-62,-35 0 15,0 0-3,18 0-11,0 0-1,-18 0 8,0 0-6,0-17 13,0 17-2,35 0 2,1 0 0,-1 0 13,1 17-11,17 1-18,-36 0 15,36-1 1,-17 36 0,17-35 1,17 70-2,19 0 0,16-52 0,1 34 1,0-17 2,-35-35-5,35 17-11,-36-17 0,-17-1-1,36 1 7,-1-1-1,71 19 7,-71-36-3,0 0 2,-17 0-11,70 0-1,-35 0 8,-18-18-4,1 0 8,-19 1 1,19-18-12,-1-1 8,-35 1-7,18 17 13,17-52 0,-18-1-1,1-52 0,0 52 3,-18 18-4,0 18 1,0 17 1,-36-17 0,1 0-1,-18 17 2,36 18-13,-1 0 6,-53-17 6,-34 17-1,34-18 1,36 18-1,17 0-13,-35 0 0,36 0-1,-1 0 10,0 0 34,1 0-30,-1 0-4,0 18-4,1-18 6,34 17 146,1-17-149</inkml:trace>
    </iact:actionData>
  </iact:action>
  <iact:action type="add" startTime="116515">
    <iact:property name="dataType"/>
    <iact:actionData xml:id="d17">
      <inkml:trace xmlns:inkml="http://www.w3.org/2003/InkML" xml:id="stk13" contextRef="#ctx0" brushRef="#br3">14005 18856 0,'18'0'15,"35"0"-8,17 0 12,71-35-13,-88 35-1,89 0 6,-72 0-6,54-18 31,140 0-35,212 1 33,-264 17-18,106 0 1,-160 0 0,-52 0-1,-53 0 3,0 0-4,35 0-12,0 0 0,36 17 9,52 1 5,18 0-1,53 17 0,-159-17-1,-17-18-12,17 0-1,18 17 7,-53 1-4,70-18 11,-17 35 0,-53-35 2,35 0-3,71 35 3,0-17-2,176 17 1,-106-35 0,-88 0-1,-52 0 1,-37 0-1,37 0 2,-36 0-2,-18 0 0,-18 0 1,19 0 164</inkml:trace>
    </iact:actionData>
  </iact:action>
  <iact:action type="remove" startTime="126983">
    <iact:property name="style" value="instant"/>
    <iact:actionData xml:id="d18" ref="#d1"/>
  </iact:action>
  <iact:action type="add" startTime="126869">
    <iact:property name="dataType" value="strokeEraser"/>
    <iact:actionData xml:id="d19">
      <inkml:trace xmlns:inkml="http://www.w3.org/2003/InkML" xml:id="stk14" contextRef="#ctx0" brushRef="#br2">10883 5768 0,'18'0'3,"-18"-18"9,17 18-7,-17-17 6,-17-36-7,-1 17 9,-70-34-10,0 35 12,-36-36-13,-87-17 13,17 70-12,53-17 8,-1 35-7,54 0 11,-106 0-13,88 0 9,1 0-7,-72 0 14,71 0-8,71 0-6,35 18 9,-35-18-10,-1 0 9,19 0-8,-1 0 8,18 17 52,18-17-60,-1 0 9,36 0-9,0 0 8,18 0-9,105 0 9,-35 0-7,-35 0 6,0 0-7,17 0 10,19-35-12,-72 35 10,18 0-7,-52-18 6,17 18-7,-18 0 8,-18 0-8,1 0 24,0 0 21,-1 0-30,1 0-6,35 0 2,17 18-10,36 35 6,71-36-7</inkml:trace>
    </iact:actionData>
  </iact:action>
  <iact:action type="remove" startTime="130050">
    <iact:property name="style" value="instant"/>
    <iact:actionData xml:id="d20" ref="#d16"/>
  </iact:action>
  <iact:action type="remove" startTime="130051">
    <iact:property name="style" value="instant"/>
    <iact:actionData xml:id="d21" ref="#d15"/>
  </iact:action>
  <iact:action type="remove" startTime="130055">
    <iact:property name="style" value="instant"/>
    <iact:actionData xml:id="d22" ref="#d13"/>
  </iact:action>
  <iact:action type="remove" startTime="130487">
    <iact:property name="style" value="instant"/>
    <iact:actionData xml:id="d23" ref="#d14"/>
  </iact:action>
  <iact:action type="add" startTime="129393">
    <iact:property name="dataType" value="strokeEraser"/>
    <iact:actionData xml:id="d24">
      <inkml:trace xmlns:inkml="http://www.w3.org/2003/InkML" xml:id="stk15" contextRef="#ctx0" brushRef="#br2">17163 8890 0,'0'-35'64,"17"-18"-60,-17 0 7,36-35-6,-1-36 7,0-17-6,-35 35 3,18 18-5,-1 35 10,-17 18-12,0-18 11,18 18-9,-18 17 8,0 0-7,0 1 6,0 34 183,0 1-178,18-141 240,140-318-253,-34 194 10,17-18-7,141-158 17,71-177 2,-318 529-5,-35 54-15,0 34 44,0 19-45,-17 34 7,-72 195-6,37-89 6,-1 18-8,0 53 9,0-53-7,-35 124 8,70-177-9,-35-53 8,53 0-8,0-35 8,-18-18-7,18-17 6,36-18 37,69-18-44,90-34 10,87-72-8,388-17 1,-352 53-2,52 17 7,-123 54-7,-106-36 5,-53 0-5,-141 35 22,36 18-22,-142-53 7,-159 36-8,-34 17 8,-142-36-8,-106 1 9,-405-18-9,617 18 8,70 17-6,-88-17 8,371 35-3,53 0 23,17 0-20,0 0-10,18 0 8,-18 0-8,18 0 6,71-35-4,-54 17 6,54-17-9,-18 17 9,52-35-7,-52 53 7,-18-18-8,-52 18 6,-19 0-4,-17-17 6,18 17 51,0 0-46,-1 17 15,1-17-16,0 0 0,-1 0 0,-17 18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FFCB0-3255-47FE-9AE2-619BECF255A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06681-2B02-4BD8-AF4F-2E61AA6A7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1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6681-2B02-4BD8-AF4F-2E61AA6A70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28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gene prediction stage uses Prodigal to perform protein prediction from assembled contigs. During the search stage, HMMER3, Diamond, or MMseqs2 can be used to align the input proteins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eggNOG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v5.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6681-2B02-4BD8-AF4F-2E61AA6A70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53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orthology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inference stage, a report of orthologs is generated based on the desired taxonomic scope. Finally, protein annotations and domains are transferred from orthologs to the queries and reported as tabular and GFF files.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06681-2B02-4BD8-AF4F-2E61AA6A70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2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47B56-79D3-4CC6-9A11-BB214CB7A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0D853-D249-4C31-A414-3F07673C7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A273A-11B4-44F6-BE00-152B6449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F6CA3-54F4-4B2B-8D90-1024D3B36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DAB95-D550-48C1-9347-99748C24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1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A189-DF82-4200-B32C-B20934C0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CF733-CAB4-488B-943D-DCDEBF2C7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C22B-2458-43DA-A6BA-BC2A6480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C47B8-8C20-4141-923E-1C7B6C768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1546C-E5D6-4F53-B023-8D51C60A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2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432AED-D282-4C61-9502-75CDB600D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A20FB3-A9CC-4357-B597-65A46503F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54601-5E71-49B8-B97B-559B1425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7217E-F168-4FAD-9E08-CE1FD7B2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640C5-5BCE-4280-BF6D-172B9435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2D99-F576-43DB-9531-6852F149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68C11-E6CA-42DA-AA99-19323127C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20926-4B42-4823-93E5-5D337C84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21E86-C42F-4FE6-A6B1-164B2366F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0CB5B-8F32-49C7-8C6D-2B726698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7279-3F10-4B11-B13C-B6B94EA6C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7831-4672-4F46-A2F8-A7B2BB4E6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0E75F-367B-408B-AE87-45FF4DFC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74E35-01DA-481E-8C01-3F1058EB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03EF7-B89B-4B01-8180-DBC98FBA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1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39E4-9236-4007-8FC3-68B9DCB5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1924C-531E-4674-8175-0D0D5E15F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41BE4-5665-40A4-A672-0E2A394F5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F48E2-911E-4990-B79F-57B86CF3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3AB56-9A71-425D-AE0E-94D4428B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9D82D-11FD-4FD4-9E64-E78325EB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4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6309-D93E-46C7-9789-3C4DDE58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2274B-95F1-4BC1-B008-2FCF45FB1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5339B-1BEF-46E4-A2D5-FA1C69E4A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38736-2F5E-4DEB-8F46-5CFF6977D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3BCA3-8C06-47F3-BC6C-E6340C98A5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40143-7A3D-42E8-A5D7-A5B721DA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773B4C-4B20-4507-9652-B1517133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88C32-C8EB-4506-85B8-BB007AAC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A0B8-2EE2-4A8B-939A-59131295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5284D7-0D00-46AF-BC91-204EA7864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04350-B737-482D-942C-8092D2316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E10B0-4409-495F-855A-54B75219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9B049-C2CB-49BD-ADA2-42FA2269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15E04-EF61-4C99-B6AB-7467C7D03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4CB53-8DC0-4DF3-85FB-613F4043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5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9732-6AD4-4FA1-8CD8-CFB8A5CE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8CD4-117C-45B8-B774-04AB8B343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75F89-6E35-4853-B09C-556094F32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3351D-1205-48F7-A959-1462B2A31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68150-A7A9-48FD-8774-EFB53561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C63BE-F150-4AA7-9378-5A8D16B7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8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7683-7B28-4031-B7F7-80CEF766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72DD4-A797-4F1E-BBD3-C9F3D5444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FF69F-4954-4217-A50A-FB31EEC82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E3DE1-9495-402F-A5B2-A28EF12E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82A80-A316-4211-94DA-BA5493ED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E4B33-4938-42E6-9E0B-2587E402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A5A23F-778E-4115-B68B-9C258300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F412-4BFD-45FE-B4C5-1CD1E996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3B672-331C-4AB7-999D-B52046256C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291C-30CC-46E8-AEEC-F5F1A72A66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CC126-E433-4C60-A21E-36E0CF865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592E9-22E1-4ECE-BCF8-6D09A3FA4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F6378-2CA5-4746-BC61-33C389536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11/relationships/inkAction" Target="../ink/inkAction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oinformatics Is the Pathway to Fully Realized Precision ...">
            <a:extLst>
              <a:ext uri="{FF2B5EF4-FFF2-40B4-BE49-F238E27FC236}">
                <a16:creationId xmlns:a16="http://schemas.microsoft.com/office/drawing/2014/main" id="{F96F026F-E76B-44B8-AB83-5B05D226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533745" cy="687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09421-4C4C-457A-B150-9A2891BA1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435" y="1202121"/>
            <a:ext cx="9144000" cy="1329026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B</a:t>
            </a:r>
            <a:r>
              <a:rPr 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i</a:t>
            </a:r>
            <a:r>
              <a:rPr lang="en-US" sz="8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oi</a:t>
            </a:r>
            <a:r>
              <a:rPr 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n</a:t>
            </a:r>
            <a:r>
              <a:rPr 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f</a:t>
            </a:r>
            <a:r>
              <a:rPr lang="en-US" sz="8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o</a:t>
            </a:r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r</a:t>
            </a:r>
            <a:r>
              <a:rPr 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mat</a:t>
            </a:r>
            <a:r>
              <a:rPr 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i</a:t>
            </a:r>
            <a:r>
              <a:rPr lang="en-US" sz="8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c</a:t>
            </a:r>
            <a:r>
              <a:rPr lang="en-US" sz="8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FCE98-1620-4CB2-A4D3-48FB1E9A5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435" y="5303983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Lecture by Prof. Dominic Evangelista</a:t>
            </a:r>
          </a:p>
          <a:p>
            <a:r>
              <a:rPr lang="en-US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Adelphi University</a:t>
            </a:r>
          </a:p>
          <a:p>
            <a:r>
              <a:rPr lang="en-US" b="1" dirty="0">
                <a:solidFill>
                  <a:srgbClr val="FFFF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Computational Biology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37C7B7-2E32-43FC-8878-A4D6BAD4C815}"/>
              </a:ext>
            </a:extLst>
          </p:cNvPr>
          <p:cNvSpPr/>
          <p:nvPr/>
        </p:nvSpPr>
        <p:spPr>
          <a:xfrm>
            <a:off x="5302829" y="617346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C0C0C0"/>
                </a:highlight>
              </a:rPr>
              <a:t>Intro to</a:t>
            </a:r>
            <a:endParaRPr lang="en-US" sz="3200" dirty="0">
              <a:effectLst/>
              <a:highlight>
                <a:srgbClr val="C0C0C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70654-85B0-4E1D-8325-D8B58EDD039A}"/>
              </a:ext>
            </a:extLst>
          </p:cNvPr>
          <p:cNvSpPr/>
          <p:nvPr/>
        </p:nvSpPr>
        <p:spPr>
          <a:xfrm>
            <a:off x="3749135" y="2504150"/>
            <a:ext cx="48646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C0C0C0"/>
                </a:highlight>
              </a:rPr>
              <a:t>Through phylogenetics</a:t>
            </a:r>
            <a:endParaRPr lang="en-US" sz="3200" dirty="0">
              <a:effectLst/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99849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D7B9BB0-06CC-446F-A30E-E19F7E28FAD1}"/>
              </a:ext>
            </a:extLst>
          </p:cNvPr>
          <p:cNvSpPr/>
          <p:nvPr/>
        </p:nvSpPr>
        <p:spPr>
          <a:xfrm>
            <a:off x="3124200" y="381000"/>
            <a:ext cx="4857136" cy="3559278"/>
          </a:xfrm>
          <a:custGeom>
            <a:avLst/>
            <a:gdLst>
              <a:gd name="connsiteX0" fmla="*/ 0 w 4857136"/>
              <a:gd name="connsiteY0" fmla="*/ 953729 h 3559278"/>
              <a:gd name="connsiteX1" fmla="*/ 2389239 w 4857136"/>
              <a:gd name="connsiteY1" fmla="*/ 963562 h 3559278"/>
              <a:gd name="connsiteX2" fmla="*/ 4857136 w 4857136"/>
              <a:gd name="connsiteY2" fmla="*/ 0 h 3559278"/>
              <a:gd name="connsiteX3" fmla="*/ 4827639 w 4857136"/>
              <a:gd name="connsiteY3" fmla="*/ 845575 h 3559278"/>
              <a:gd name="connsiteX4" fmla="*/ 3028336 w 4857136"/>
              <a:gd name="connsiteY4" fmla="*/ 1622323 h 3559278"/>
              <a:gd name="connsiteX5" fmla="*/ 4709652 w 4857136"/>
              <a:gd name="connsiteY5" fmla="*/ 2458065 h 3559278"/>
              <a:gd name="connsiteX6" fmla="*/ 4660491 w 4857136"/>
              <a:gd name="connsiteY6" fmla="*/ 3559278 h 3559278"/>
              <a:gd name="connsiteX7" fmla="*/ 2654710 w 4857136"/>
              <a:gd name="connsiteY7" fmla="*/ 2241755 h 3559278"/>
              <a:gd name="connsiteX8" fmla="*/ 58994 w 4857136"/>
              <a:gd name="connsiteY8" fmla="*/ 2104104 h 355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7136" h="3559278">
                <a:moveTo>
                  <a:pt x="0" y="953729"/>
                </a:moveTo>
                <a:lnTo>
                  <a:pt x="2389239" y="963562"/>
                </a:lnTo>
                <a:lnTo>
                  <a:pt x="4857136" y="0"/>
                </a:lnTo>
                <a:lnTo>
                  <a:pt x="4827639" y="845575"/>
                </a:lnTo>
                <a:lnTo>
                  <a:pt x="3028336" y="1622323"/>
                </a:lnTo>
                <a:lnTo>
                  <a:pt x="4709652" y="2458065"/>
                </a:lnTo>
                <a:lnTo>
                  <a:pt x="4660491" y="3559278"/>
                </a:lnTo>
                <a:lnTo>
                  <a:pt x="2654710" y="2241755"/>
                </a:lnTo>
                <a:lnTo>
                  <a:pt x="58994" y="2104104"/>
                </a:lnTo>
              </a:path>
            </a:pathLst>
          </a:cu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2EFCB-94BD-4256-AEF6-14A1DB83E301}"/>
              </a:ext>
            </a:extLst>
          </p:cNvPr>
          <p:cNvSpPr txBox="1"/>
          <p:nvPr/>
        </p:nvSpPr>
        <p:spPr>
          <a:xfrm>
            <a:off x="8028039" y="533401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39109-7EAA-41BF-A7EC-DCCC255CBCC2}"/>
              </a:ext>
            </a:extLst>
          </p:cNvPr>
          <p:cNvSpPr txBox="1"/>
          <p:nvPr/>
        </p:nvSpPr>
        <p:spPr>
          <a:xfrm>
            <a:off x="7981336" y="3198169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2</a:t>
            </a:r>
          </a:p>
        </p:txBody>
      </p:sp>
      <p:pic>
        <p:nvPicPr>
          <p:cNvPr id="8" name="Graphic 7" descr="Leaf">
            <a:extLst>
              <a:ext uri="{FF2B5EF4-FFF2-40B4-BE49-F238E27FC236}">
                <a16:creationId xmlns:a16="http://schemas.microsoft.com/office/drawing/2014/main" id="{BA785252-15BB-4DE8-8DB5-85BC25F95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5570" y="1746910"/>
            <a:ext cx="496075" cy="496075"/>
          </a:xfrm>
          <a:prstGeom prst="rect">
            <a:avLst/>
          </a:prstGeom>
        </p:spPr>
      </p:pic>
      <p:pic>
        <p:nvPicPr>
          <p:cNvPr id="9" name="Graphic 8" descr="Leaf">
            <a:extLst>
              <a:ext uri="{FF2B5EF4-FFF2-40B4-BE49-F238E27FC236}">
                <a16:creationId xmlns:a16="http://schemas.microsoft.com/office/drawing/2014/main" id="{8AF95AC3-3E49-4594-BDBF-9410CDC1D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2159" y="1746910"/>
            <a:ext cx="496075" cy="496075"/>
          </a:xfrm>
          <a:prstGeom prst="rect">
            <a:avLst/>
          </a:prstGeom>
        </p:spPr>
      </p:pic>
      <p:pic>
        <p:nvPicPr>
          <p:cNvPr id="10" name="Graphic 9" descr="Leaf">
            <a:extLst>
              <a:ext uri="{FF2B5EF4-FFF2-40B4-BE49-F238E27FC236}">
                <a16:creationId xmlns:a16="http://schemas.microsoft.com/office/drawing/2014/main" id="{8E4CFA62-D7DE-4334-B20C-B699D9C064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8731" y="1250835"/>
            <a:ext cx="496075" cy="496075"/>
          </a:xfrm>
          <a:prstGeom prst="rect">
            <a:avLst/>
          </a:prstGeom>
        </p:spPr>
      </p:pic>
      <p:pic>
        <p:nvPicPr>
          <p:cNvPr id="11" name="Graphic 10" descr="Leaf">
            <a:extLst>
              <a:ext uri="{FF2B5EF4-FFF2-40B4-BE49-F238E27FC236}">
                <a16:creationId xmlns:a16="http://schemas.microsoft.com/office/drawing/2014/main" id="{8FFBB303-DC4C-4F78-91DE-43FDAA1DD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5601" y="951726"/>
            <a:ext cx="496075" cy="496075"/>
          </a:xfrm>
          <a:prstGeom prst="rect">
            <a:avLst/>
          </a:prstGeom>
        </p:spPr>
      </p:pic>
      <p:pic>
        <p:nvPicPr>
          <p:cNvPr id="12" name="Graphic 11" descr="Leaf">
            <a:extLst>
              <a:ext uri="{FF2B5EF4-FFF2-40B4-BE49-F238E27FC236}">
                <a16:creationId xmlns:a16="http://schemas.microsoft.com/office/drawing/2014/main" id="{246FB30F-646B-4E5A-A4F0-6D1649A051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1959" y="617866"/>
            <a:ext cx="496075" cy="4960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081BAC-48E4-4F6D-B416-59DFD94C9076}"/>
              </a:ext>
            </a:extLst>
          </p:cNvPr>
          <p:cNvSpPr txBox="1"/>
          <p:nvPr/>
        </p:nvSpPr>
        <p:spPr>
          <a:xfrm>
            <a:off x="457200" y="3981544"/>
            <a:ext cx="9231033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/>
              <a:t>In this situation, there was a horizontal transfer of the gene coding for the leaf in the top lineage into the bottom lineage. As a result, species two shows two traits.</a:t>
            </a:r>
          </a:p>
          <a:p>
            <a:pPr hangingPunct="0"/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5" name="Graphic 24" descr="Leaf">
            <a:extLst>
              <a:ext uri="{FF2B5EF4-FFF2-40B4-BE49-F238E27FC236}">
                <a16:creationId xmlns:a16="http://schemas.microsoft.com/office/drawing/2014/main" id="{41B9D795-2209-4431-93F6-93A7CFAFE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9726" y="1746910"/>
            <a:ext cx="496075" cy="496075"/>
          </a:xfrm>
          <a:prstGeom prst="rect">
            <a:avLst/>
          </a:prstGeom>
        </p:spPr>
      </p:pic>
      <p:pic>
        <p:nvPicPr>
          <p:cNvPr id="26" name="Graphic 25" descr="Leaf">
            <a:extLst>
              <a:ext uri="{FF2B5EF4-FFF2-40B4-BE49-F238E27FC236}">
                <a16:creationId xmlns:a16="http://schemas.microsoft.com/office/drawing/2014/main" id="{EA6E3049-4802-4E77-B1F9-CCFA6D0F34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4726" y="2247126"/>
            <a:ext cx="496075" cy="496075"/>
          </a:xfrm>
          <a:prstGeom prst="rect">
            <a:avLst/>
          </a:prstGeom>
        </p:spPr>
      </p:pic>
      <p:pic>
        <p:nvPicPr>
          <p:cNvPr id="29" name="Graphic 28" descr="Leaf">
            <a:extLst>
              <a:ext uri="{FF2B5EF4-FFF2-40B4-BE49-F238E27FC236}">
                <a16:creationId xmlns:a16="http://schemas.microsoft.com/office/drawing/2014/main" id="{E2D35471-F835-40C8-B709-DA1B407D4E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1490" y="2381335"/>
            <a:ext cx="496075" cy="496075"/>
          </a:xfrm>
          <a:prstGeom prst="rect">
            <a:avLst/>
          </a:prstGeom>
        </p:spPr>
      </p:pic>
      <p:pic>
        <p:nvPicPr>
          <p:cNvPr id="31" name="Graphic 30" descr="Leaf">
            <a:extLst>
              <a:ext uri="{FF2B5EF4-FFF2-40B4-BE49-F238E27FC236}">
                <a16:creationId xmlns:a16="http://schemas.microsoft.com/office/drawing/2014/main" id="{79556F75-D9A9-4E4D-9A58-8AF0444FB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5039" y="2718120"/>
            <a:ext cx="496075" cy="496075"/>
          </a:xfrm>
          <a:prstGeom prst="rect">
            <a:avLst/>
          </a:prstGeom>
        </p:spPr>
      </p:pic>
      <p:pic>
        <p:nvPicPr>
          <p:cNvPr id="33" name="Graphic 32" descr="Leaf">
            <a:extLst>
              <a:ext uri="{FF2B5EF4-FFF2-40B4-BE49-F238E27FC236}">
                <a16:creationId xmlns:a16="http://schemas.microsoft.com/office/drawing/2014/main" id="{93AF81BE-9C71-41A0-9396-95C029CDBB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2065" y="1746910"/>
            <a:ext cx="496075" cy="49607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E54D341-C92C-494A-8035-BB28022B6C65}"/>
              </a:ext>
            </a:extLst>
          </p:cNvPr>
          <p:cNvSpPr/>
          <p:nvPr/>
        </p:nvSpPr>
        <p:spPr>
          <a:xfrm>
            <a:off x="7523997" y="85209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A1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F2B4B3-CD9C-4391-BAE5-2AA2A5983E1E}"/>
              </a:ext>
            </a:extLst>
          </p:cNvPr>
          <p:cNvSpPr/>
          <p:nvPr/>
        </p:nvSpPr>
        <p:spPr>
          <a:xfrm>
            <a:off x="7237631" y="2811206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C1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2142F-AFD7-438A-9D8A-A2BD1D2975E2}"/>
              </a:ext>
            </a:extLst>
          </p:cNvPr>
          <p:cNvSpPr/>
          <p:nvPr/>
        </p:nvSpPr>
        <p:spPr>
          <a:xfrm>
            <a:off x="7222658" y="3278127"/>
            <a:ext cx="441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A2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AC0DD4-1E11-4A1A-B7F7-E2F922B7E1AD}"/>
              </a:ext>
            </a:extLst>
          </p:cNvPr>
          <p:cNvSpPr/>
          <p:nvPr/>
        </p:nvSpPr>
        <p:spPr>
          <a:xfrm>
            <a:off x="2622839" y="5187877"/>
            <a:ext cx="7737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A1 and A2 are orthologous.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A46ABE-994C-4C39-9968-7DDB5B7CC965}"/>
              </a:ext>
            </a:extLst>
          </p:cNvPr>
          <p:cNvSpPr/>
          <p:nvPr/>
        </p:nvSpPr>
        <p:spPr>
          <a:xfrm>
            <a:off x="2628812" y="5820218"/>
            <a:ext cx="7984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A2 and C1 are </a:t>
            </a:r>
            <a:r>
              <a:rPr lang="en-US" sz="3600" b="1" dirty="0" err="1"/>
              <a:t>xenologous</a:t>
            </a:r>
            <a:r>
              <a:rPr lang="en-US" sz="3600" dirty="0"/>
              <a:t>.</a:t>
            </a:r>
          </a:p>
        </p:txBody>
      </p:sp>
      <p:pic>
        <p:nvPicPr>
          <p:cNvPr id="39" name="Graphic 38" descr="Leaf">
            <a:extLst>
              <a:ext uri="{FF2B5EF4-FFF2-40B4-BE49-F238E27FC236}">
                <a16:creationId xmlns:a16="http://schemas.microsoft.com/office/drawing/2014/main" id="{F7F83696-836B-401C-9D51-0F7780E0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833" y="2792926"/>
            <a:ext cx="496075" cy="496075"/>
          </a:xfrm>
          <a:prstGeom prst="rect">
            <a:avLst/>
          </a:prstGeom>
        </p:spPr>
      </p:pic>
      <p:pic>
        <p:nvPicPr>
          <p:cNvPr id="40" name="Graphic 39" descr="Leaf">
            <a:extLst>
              <a:ext uri="{FF2B5EF4-FFF2-40B4-BE49-F238E27FC236}">
                <a16:creationId xmlns:a16="http://schemas.microsoft.com/office/drawing/2014/main" id="{7EC2810B-2230-491F-96BD-4A48C4624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9593" y="3061596"/>
            <a:ext cx="496075" cy="496075"/>
          </a:xfrm>
          <a:prstGeom prst="rect">
            <a:avLst/>
          </a:prstGeom>
        </p:spPr>
      </p:pic>
      <p:pic>
        <p:nvPicPr>
          <p:cNvPr id="42" name="Graphic 41" descr="Leaf">
            <a:extLst>
              <a:ext uri="{FF2B5EF4-FFF2-40B4-BE49-F238E27FC236}">
                <a16:creationId xmlns:a16="http://schemas.microsoft.com/office/drawing/2014/main" id="{DAB749CF-9B26-4A0C-BCA2-ED0A1D85CA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4085" y="1729444"/>
            <a:ext cx="496075" cy="496075"/>
          </a:xfrm>
          <a:prstGeom prst="rect">
            <a:avLst/>
          </a:prstGeom>
        </p:spPr>
      </p:pic>
      <p:pic>
        <p:nvPicPr>
          <p:cNvPr id="43" name="Graphic 42" descr="Leaf">
            <a:extLst>
              <a:ext uri="{FF2B5EF4-FFF2-40B4-BE49-F238E27FC236}">
                <a16:creationId xmlns:a16="http://schemas.microsoft.com/office/drawing/2014/main" id="{380541D6-0AE9-4E4D-A691-849302AEBE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2042" y="2540083"/>
            <a:ext cx="496075" cy="4960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0B0EA0F-D023-4CAB-AF6C-84667DE1FC6A}"/>
              </a:ext>
            </a:extLst>
          </p:cNvPr>
          <p:cNvGrpSpPr/>
          <p:nvPr/>
        </p:nvGrpSpPr>
        <p:grpSpPr>
          <a:xfrm>
            <a:off x="3733801" y="852100"/>
            <a:ext cx="4010769" cy="2576901"/>
            <a:chOff x="2209800" y="852099"/>
            <a:chExt cx="4010769" cy="257690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CE41CAC-D2AA-4028-8102-45756D837CC3}"/>
                </a:ext>
              </a:extLst>
            </p:cNvPr>
            <p:cNvGrpSpPr/>
            <p:nvPr/>
          </p:nvGrpSpPr>
          <p:grpSpPr>
            <a:xfrm>
              <a:off x="2209800" y="852099"/>
              <a:ext cx="4010769" cy="2576901"/>
              <a:chOff x="2209800" y="852099"/>
              <a:chExt cx="4010769" cy="257690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8B0ECB0-039F-46D8-A561-6041561544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9800" y="1956847"/>
                <a:ext cx="1600200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09BB7FD-236F-43F0-88AD-C07DAE8F70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10000" y="852099"/>
                <a:ext cx="2410569" cy="1104748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F6469E3-340B-4569-8888-D4750B1D5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0449" y="1956847"/>
                <a:ext cx="2087509" cy="147215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A874431-422E-47CB-8E04-F4713AE28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122" y="1221431"/>
              <a:ext cx="0" cy="131205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14C957-9C28-4A0D-8C2B-EA2648E34008}"/>
              </a:ext>
            </a:extLst>
          </p:cNvPr>
          <p:cNvCxnSpPr>
            <a:cxnSpLocks/>
          </p:cNvCxnSpPr>
          <p:nvPr/>
        </p:nvCxnSpPr>
        <p:spPr>
          <a:xfrm flipH="1" flipV="1">
            <a:off x="6942042" y="2533491"/>
            <a:ext cx="677958" cy="43831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AB9FC54-296A-4FAA-A5BD-EB546011A46C}"/>
              </a:ext>
            </a:extLst>
          </p:cNvPr>
          <p:cNvSpPr txBox="1"/>
          <p:nvPr/>
        </p:nvSpPr>
        <p:spPr>
          <a:xfrm>
            <a:off x="1554480" y="1718643"/>
            <a:ext cx="16938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Ancestor</a:t>
            </a:r>
          </a:p>
        </p:txBody>
      </p:sp>
    </p:spTree>
    <p:extLst>
      <p:ext uri="{BB962C8B-B14F-4D97-AF65-F5344CB8AC3E}">
        <p14:creationId xmlns:p14="http://schemas.microsoft.com/office/powerpoint/2010/main" val="11381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678">
        <p159:morph option="byObject"/>
      </p:transition>
    </mc:Choice>
    <mc:Fallback xmlns="">
      <p:transition spd="slow" advTm="6767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ParaHox gene Gsx patterns the apical organ and central ...">
            <a:extLst>
              <a:ext uri="{FF2B5EF4-FFF2-40B4-BE49-F238E27FC236}">
                <a16:creationId xmlns:a16="http://schemas.microsoft.com/office/drawing/2014/main" id="{3A4AD652-31A7-40A9-A14E-A1182DFFE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/>
          <a:stretch/>
        </p:blipFill>
        <p:spPr bwMode="auto">
          <a:xfrm>
            <a:off x="1519214" y="0"/>
            <a:ext cx="9148787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CC9A64-C272-4AAC-9B05-14AF7A4FBAE0}"/>
              </a:ext>
            </a:extLst>
          </p:cNvPr>
          <p:cNvSpPr/>
          <p:nvPr/>
        </p:nvSpPr>
        <p:spPr>
          <a:xfrm>
            <a:off x="0" y="4876801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Most homologizing in the 2000s is done with molecular (DNA, RNA, protein) traits.</a:t>
            </a:r>
          </a:p>
          <a:p>
            <a:endParaRPr lang="en-US" sz="2800" b="1" dirty="0"/>
          </a:p>
          <a:p>
            <a:r>
              <a:rPr lang="en-US" dirty="0"/>
              <a:t>Molecular characters don’t have developmental origins, their context isn’t usually obvious, </a:t>
            </a:r>
            <a:r>
              <a:rPr lang="en-US" dirty="0" err="1"/>
              <a:t>paralogy</a:t>
            </a:r>
            <a:r>
              <a:rPr lang="en-US" dirty="0"/>
              <a:t> is rampant, </a:t>
            </a:r>
            <a:r>
              <a:rPr lang="en-US" dirty="0" err="1"/>
              <a:t>xenology</a:t>
            </a:r>
            <a:r>
              <a:rPr lang="en-US" dirty="0"/>
              <a:t> occurs and is difficult to determine, function is often unknown…</a:t>
            </a:r>
          </a:p>
        </p:txBody>
      </p:sp>
    </p:spTree>
    <p:extLst>
      <p:ext uri="{BB962C8B-B14F-4D97-AF65-F5344CB8AC3E}">
        <p14:creationId xmlns:p14="http://schemas.microsoft.com/office/powerpoint/2010/main" val="338644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3357">
        <p159:morph option="byObject"/>
      </p:transition>
    </mc:Choice>
    <mc:Fallback xmlns="">
      <p:transition spd="slow" advTm="7335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What aspect of it will we cover?</a:t>
            </a:r>
          </a:p>
          <a:p>
            <a:pPr lvl="1"/>
            <a:r>
              <a:rPr lang="en-US" sz="3600" b="1" dirty="0"/>
              <a:t>BLAST</a:t>
            </a:r>
          </a:p>
          <a:p>
            <a:pPr lvl="1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(Partial) genome annotation</a:t>
            </a:r>
          </a:p>
          <a:p>
            <a:pPr lvl="1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Phylogenetics pipeline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Acquisition of genetic data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Processing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8246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BLAST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</a:t>
            </a:r>
            <a:r>
              <a:rPr lang="en-US" sz="4000" dirty="0"/>
              <a:t>asic</a:t>
            </a:r>
            <a:r>
              <a:rPr lang="en-US" sz="4000" b="1" dirty="0"/>
              <a:t> L</a:t>
            </a:r>
            <a:r>
              <a:rPr lang="en-US" sz="4000" dirty="0"/>
              <a:t>ocal</a:t>
            </a:r>
            <a:r>
              <a:rPr lang="en-US" sz="4000" b="1" dirty="0"/>
              <a:t> A</a:t>
            </a:r>
            <a:r>
              <a:rPr lang="en-US" sz="4000" dirty="0"/>
              <a:t>lignment</a:t>
            </a:r>
            <a:r>
              <a:rPr lang="en-US" sz="4000" b="1" dirty="0"/>
              <a:t> S</a:t>
            </a:r>
            <a:r>
              <a:rPr lang="en-US" sz="4000" dirty="0"/>
              <a:t>earch</a:t>
            </a:r>
            <a:r>
              <a:rPr lang="en-US" sz="4000" b="1" dirty="0"/>
              <a:t> T</a:t>
            </a:r>
            <a:r>
              <a:rPr lang="en-US" sz="4000" dirty="0"/>
              <a:t>ool</a:t>
            </a:r>
          </a:p>
          <a:p>
            <a:pPr lvl="1"/>
            <a:r>
              <a:rPr lang="en-US" sz="3600" dirty="0"/>
              <a:t>Extremely fast way to search for matches of strings in a database</a:t>
            </a:r>
          </a:p>
          <a:p>
            <a:pPr lvl="1"/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9709A4-A6BC-4A2A-A506-BDF435A1C8EB}"/>
              </a:ext>
            </a:extLst>
          </p:cNvPr>
          <p:cNvSpPr/>
          <p:nvPr/>
        </p:nvSpPr>
        <p:spPr>
          <a:xfrm>
            <a:off x="1158648" y="4136231"/>
            <a:ext cx="8709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 2: BLAST protocol https://www.youtube.com/watch?v=wfi_KimrNQM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D71CF-08A4-4202-8450-79ABBC2B90E7}"/>
              </a:ext>
            </a:extLst>
          </p:cNvPr>
          <p:cNvSpPr/>
          <p:nvPr/>
        </p:nvSpPr>
        <p:spPr>
          <a:xfrm>
            <a:off x="1158648" y="3631962"/>
            <a:ext cx="10014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 1: Smith-Waterman algorithm https://www.youtube.com/watch?v=jzSIC2UzxZ4</a:t>
            </a:r>
          </a:p>
        </p:txBody>
      </p:sp>
    </p:spTree>
    <p:extLst>
      <p:ext uri="{BB962C8B-B14F-4D97-AF65-F5344CB8AC3E}">
        <p14:creationId xmlns:p14="http://schemas.microsoft.com/office/powerpoint/2010/main" val="400710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What aspect of it will we cover?</a:t>
            </a:r>
          </a:p>
          <a:p>
            <a:pPr lvl="1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BLAST</a:t>
            </a:r>
          </a:p>
          <a:p>
            <a:pPr lvl="1"/>
            <a:r>
              <a:rPr lang="en-US" sz="3600" b="1" dirty="0"/>
              <a:t>(Partial) genome annotation</a:t>
            </a:r>
          </a:p>
          <a:p>
            <a:pPr lvl="1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Phylogenetics pipeline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Acquisition of genetic data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Processing</a:t>
            </a:r>
          </a:p>
          <a:p>
            <a:pPr lvl="2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Analysis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24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Genome annotation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2372" cy="4351338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Take a sequenced genome (molecular string only) and ascribe functions to its parts</a:t>
            </a:r>
          </a:p>
          <a:p>
            <a:pPr lvl="1"/>
            <a:r>
              <a:rPr lang="en-US" sz="3600" dirty="0"/>
              <a:t>E.g. </a:t>
            </a:r>
            <a:r>
              <a:rPr lang="en-US" sz="3600" dirty="0" err="1"/>
              <a:t>EggNOG</a:t>
            </a:r>
            <a:r>
              <a:rPr lang="en-US" sz="3600" dirty="0"/>
              <a:t> mapper</a:t>
            </a:r>
          </a:p>
        </p:txBody>
      </p:sp>
      <p:pic>
        <p:nvPicPr>
          <p:cNvPr id="2050" name="Picture 2" descr="https://www.biorxiv.org/content/biorxiv/early/2021/06/04/2021.06.03.446934/F1.large.jpg?width=800&amp;height=600&amp;carousel=1">
            <a:extLst>
              <a:ext uri="{FF2B5EF4-FFF2-40B4-BE49-F238E27FC236}">
                <a16:creationId xmlns:a16="http://schemas.microsoft.com/office/drawing/2014/main" id="{8A3591E2-6EDF-4D9F-92B8-3D95D1E7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466" y="1690688"/>
            <a:ext cx="6467534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97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biorxiv.org/content/biorxiv/early/2021/06/04/2021.06.03.446934/F1.large.jpg?width=800&amp;height=600&amp;carousel=1">
            <a:extLst>
              <a:ext uri="{FF2B5EF4-FFF2-40B4-BE49-F238E27FC236}">
                <a16:creationId xmlns:a16="http://schemas.microsoft.com/office/drawing/2014/main" id="{8A3591E2-6EDF-4D9F-92B8-3D95D1E7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17" y="108700"/>
            <a:ext cx="8534400" cy="66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7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biorxiv.org/content/biorxiv/early/2021/06/04/2021.06.03.446934/F1.large.jpg?width=800&amp;height=600&amp;carousel=1">
            <a:extLst>
              <a:ext uri="{FF2B5EF4-FFF2-40B4-BE49-F238E27FC236}">
                <a16:creationId xmlns:a16="http://schemas.microsoft.com/office/drawing/2014/main" id="{8A3591E2-6EDF-4D9F-92B8-3D95D1E7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33520" cy="1302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70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biorxiv.org/content/biorxiv/early/2021/06/04/2021.06.03.446934/F1.large.jpg?width=800&amp;height=600&amp;carousel=1">
            <a:extLst>
              <a:ext uri="{FF2B5EF4-FFF2-40B4-BE49-F238E27FC236}">
                <a16:creationId xmlns:a16="http://schemas.microsoft.com/office/drawing/2014/main" id="{8A3591E2-6EDF-4D9F-92B8-3D95D1E7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62318"/>
            <a:ext cx="16733520" cy="1302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02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What aspect of it will we cover?</a:t>
            </a:r>
          </a:p>
          <a:p>
            <a:pPr lvl="1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BLAST</a:t>
            </a:r>
          </a:p>
          <a:p>
            <a:pPr lvl="1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(Partial) genome annotation</a:t>
            </a:r>
          </a:p>
          <a:p>
            <a:pPr lvl="1"/>
            <a:r>
              <a:rPr lang="en-US" sz="3600" b="1" dirty="0"/>
              <a:t>Phylogenetics pipeline</a:t>
            </a:r>
          </a:p>
          <a:p>
            <a:pPr lvl="2"/>
            <a:r>
              <a:rPr lang="en-US" sz="3200" b="1" dirty="0"/>
              <a:t>Acquisition of genetic data</a:t>
            </a:r>
          </a:p>
          <a:p>
            <a:pPr lvl="2"/>
            <a:r>
              <a:rPr lang="en-US" sz="3200" b="1" dirty="0"/>
              <a:t>Processing</a:t>
            </a:r>
          </a:p>
          <a:p>
            <a:pPr lvl="2"/>
            <a:r>
              <a:rPr lang="en-US" sz="3200" b="1" dirty="0"/>
              <a:t>Analysis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48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it?</a:t>
            </a:r>
          </a:p>
          <a:p>
            <a:pPr lvl="1"/>
            <a:r>
              <a:rPr lang="en-US" sz="3600" u="sng" dirty="0"/>
              <a:t>Research, development, or application of computational tools</a:t>
            </a:r>
            <a:r>
              <a:rPr lang="en-US" sz="3600" dirty="0"/>
              <a:t> and approaches for expanding the use of biological, medical, behavioral or health data, including those to acquire, store, organize, archive, analyze, or visualize such data. </a:t>
            </a:r>
          </a:p>
        </p:txBody>
      </p:sp>
    </p:spTree>
    <p:extLst>
      <p:ext uri="{BB962C8B-B14F-4D97-AF65-F5344CB8AC3E}">
        <p14:creationId xmlns:p14="http://schemas.microsoft.com/office/powerpoint/2010/main" val="4165877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taxa and genes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orthologous genetic data (molecular phylogenetics)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homology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 evolutionary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Optional: Downstream biological analyses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Examples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Divergence data inference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Ancestral state reconstruction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Diversification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857046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Choose taxa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Acquire orthologous genetic data (molecular phylogenetics)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Assess homology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Infer evolutionary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Optional: Downstream biological analyses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Examples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Divergence data inference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Ancestral state reconstruction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Diversification analysis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BBAE12-3BB7-4222-9092-B3EBC2A94D8E}"/>
              </a:ext>
            </a:extLst>
          </p:cNvPr>
          <p:cNvSpPr txBox="1">
            <a:spLocks/>
          </p:cNvSpPr>
          <p:nvPr/>
        </p:nvSpPr>
        <p:spPr>
          <a:xfrm>
            <a:off x="981363" y="2147456"/>
            <a:ext cx="10515600" cy="169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accent2"/>
                </a:solidFill>
              </a:rPr>
              <a:t>What is your goal?</a:t>
            </a:r>
          </a:p>
        </p:txBody>
      </p:sp>
    </p:spTree>
    <p:extLst>
      <p:ext uri="{BB962C8B-B14F-4D97-AF65-F5344CB8AC3E}">
        <p14:creationId xmlns:p14="http://schemas.microsoft.com/office/powerpoint/2010/main" val="2560236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3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taxa and genes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organismal analysis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Multiple or single species? (macro or microevolution?)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Multiple orthologous genes necessary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Gene or protein analysis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Single gene or multiple genes?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Single species or multiple species?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658FD-643C-4A2E-B8A3-104E2088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2" y="2204720"/>
            <a:ext cx="5779909" cy="3251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589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Acquire orthologous genetic data (molecular phylogenetics)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Download from NCBI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If annotated, test with BLAST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If not annotated assess with annotator (e.g., </a:t>
            </a:r>
            <a:r>
              <a:rPr lang="en-US" dirty="0" err="1"/>
              <a:t>EggNOG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Collect </a:t>
            </a:r>
            <a:r>
              <a:rPr lang="en-US" i="1" dirty="0"/>
              <a:t>de novo </a:t>
            </a:r>
            <a:r>
              <a:rPr lang="en-US" dirty="0"/>
              <a:t>(sequencing)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i="1" dirty="0"/>
              <a:t>Clean, trim sequences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i="1" dirty="0"/>
              <a:t>Assess accuracy (BLAST) and annotate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4C519-7A3A-4AAD-91E2-AA7C71F1E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" t="16222" r="31584" b="32222"/>
          <a:stretch/>
        </p:blipFill>
        <p:spPr>
          <a:xfrm>
            <a:off x="6583680" y="1403588"/>
            <a:ext cx="5425674" cy="233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223E7-AFDA-41DE-8D90-5FE31B29B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87" t="7408" r="6079" b="9931"/>
          <a:stretch/>
        </p:blipFill>
        <p:spPr>
          <a:xfrm>
            <a:off x="6807317" y="3848496"/>
            <a:ext cx="4978400" cy="28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8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Assess homology of data independently (gene by gene)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Align automatically (e.g., MUSCLE, CLUSTAL, MAFFT)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Refine manually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Optional: mask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Repeat</a:t>
            </a:r>
          </a:p>
        </p:txBody>
      </p:sp>
      <p:pic>
        <p:nvPicPr>
          <p:cNvPr id="7170" name="Picture 2" descr="Sequence Assembly and Alignment with CodonCode Aligner">
            <a:extLst>
              <a:ext uri="{FF2B5EF4-FFF2-40B4-BE49-F238E27FC236}">
                <a16:creationId xmlns:a16="http://schemas.microsoft.com/office/drawing/2014/main" id="{6FE30FE3-BED5-4564-A297-70FB5D9B5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1"/>
          <a:stretch/>
        </p:blipFill>
        <p:spPr bwMode="auto">
          <a:xfrm>
            <a:off x="5405120" y="1825625"/>
            <a:ext cx="6537076" cy="48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81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868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Infer evolutionary relationships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Concatenate sequences?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Choose method: Maximum Likelihood, Bayesian</a:t>
            </a:r>
            <a:r>
              <a:rPr lang="en-US" i="1" strike="sngStrike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i="1" strike="sngStrike" dirty="0">
                <a:solidFill>
                  <a:schemeClr val="bg1">
                    <a:lumMod val="75000"/>
                  </a:schemeClr>
                </a:solidFill>
              </a:rPr>
              <a:t>parsimony, neighbor-joining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Run method with biologically justified parameters and partitioning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Analyze genes separately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Choose method for each gene (see above)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Species tree method</a:t>
            </a:r>
          </a:p>
          <a:p>
            <a:pPr marL="1428750" lvl="2" indent="-514350">
              <a:buFont typeface="+mj-lt"/>
              <a:buAutoNum type="alphaLcParenR"/>
            </a:pPr>
            <a:endParaRPr lang="en-US" dirty="0"/>
          </a:p>
          <a:p>
            <a:pPr marL="1428750" lvl="2" indent="-514350">
              <a:buFont typeface="+mj-lt"/>
              <a:buAutoNum type="alphaLcParenR"/>
            </a:pPr>
            <a:endParaRPr lang="en-US" dirty="0"/>
          </a:p>
        </p:txBody>
      </p:sp>
      <p:pic>
        <p:nvPicPr>
          <p:cNvPr id="8194" name="Picture 2" descr="BEAST 2">
            <a:extLst>
              <a:ext uri="{FF2B5EF4-FFF2-40B4-BE49-F238E27FC236}">
                <a16:creationId xmlns:a16="http://schemas.microsoft.com/office/drawing/2014/main" id="{30AC053D-E06D-4D58-8DBA-39B8580B4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11" y="2075656"/>
            <a:ext cx="5204053" cy="385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0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668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Assess support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Assess repeatability with data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Bootstrap, jack-knife, posterior probability, AU-Test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Assess internal consistency and sources of bias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Compare with gene tree relationships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Data randomization tests (e.g., quartet likelihood-mapping)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Assess congruence with other datasets</a:t>
            </a:r>
          </a:p>
          <a:p>
            <a:pPr marL="1428750" lvl="2" indent="-514350">
              <a:buFont typeface="+mj-lt"/>
              <a:buAutoNum type="alphaLcParenR"/>
            </a:pPr>
            <a:r>
              <a:rPr lang="en-US" dirty="0"/>
              <a:t>Compare with other studies or other data (e.g., morphology)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Assess support for alternative trees</a:t>
            </a:r>
          </a:p>
        </p:txBody>
      </p:sp>
      <p:pic>
        <p:nvPicPr>
          <p:cNvPr id="9218" name="Picture 2" descr="Four-cluster likelihood mapping results testing positions ...">
            <a:extLst>
              <a:ext uri="{FF2B5EF4-FFF2-40B4-BE49-F238E27FC236}">
                <a16:creationId xmlns:a16="http://schemas.microsoft.com/office/drawing/2014/main" id="{22564590-FFF4-426A-9CFD-6A5BF0580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70" y="3834449"/>
            <a:ext cx="3792090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1A375D-7502-4B2D-9231-39C488D4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7" t="50000" r="1500" b="13482"/>
          <a:stretch/>
        </p:blipFill>
        <p:spPr>
          <a:xfrm>
            <a:off x="6607232" y="1690689"/>
            <a:ext cx="5584768" cy="141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33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88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Optional: Downstream biological analyses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Examples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Divergence data inference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Ancestral state reconstruction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Diversification analysis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May require collecting additional data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May take longer than previous analyses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Usually have wider confidence values (explicit and implicit)</a:t>
            </a:r>
          </a:p>
        </p:txBody>
      </p:sp>
      <p:pic>
        <p:nvPicPr>
          <p:cNvPr id="10242" name="Picture 2" descr="Diversification rate through time analysis using BAMM for ...">
            <a:extLst>
              <a:ext uri="{FF2B5EF4-FFF2-40B4-BE49-F238E27FC236}">
                <a16:creationId xmlns:a16="http://schemas.microsoft.com/office/drawing/2014/main" id="{8C6863B5-64EB-405E-ADE7-9B158A47B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20" y="1324454"/>
            <a:ext cx="3637280" cy="535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906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4DA1-B8D7-45F0-A8A1-EF93042A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sz="6000" dirty="0"/>
              <a:t>Phylogenetics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27009-0F82-48C9-907D-ADED8D3D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taxa and genes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orthologous genetic data (molecular phylogenetics)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homology of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Infer evolutionary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Optional: Downstream biological analyses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Examples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Divergence data inference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Ancestral state reconstruction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Diversification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222120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600" b="1" dirty="0"/>
              <a:t>Phylogenetics pipeline</a:t>
            </a:r>
          </a:p>
          <a:p>
            <a:pPr lvl="1"/>
            <a:r>
              <a:rPr lang="en-US" sz="3600" dirty="0"/>
              <a:t>Integrates…</a:t>
            </a:r>
          </a:p>
          <a:p>
            <a:pPr lvl="2"/>
            <a:r>
              <a:rPr lang="en-US" sz="3200" dirty="0"/>
              <a:t>Database searching (BLAST, NCBI, annotation)</a:t>
            </a:r>
          </a:p>
          <a:p>
            <a:pPr lvl="2"/>
            <a:r>
              <a:rPr lang="en-US" sz="3200" dirty="0"/>
              <a:t>Algorithms for assessing homology</a:t>
            </a:r>
          </a:p>
          <a:p>
            <a:pPr lvl="2"/>
            <a:r>
              <a:rPr lang="en-US" sz="3200" dirty="0"/>
              <a:t>Modelling</a:t>
            </a:r>
          </a:p>
          <a:p>
            <a:pPr lvl="2"/>
            <a:r>
              <a:rPr lang="en-US" sz="3200" dirty="0"/>
              <a:t>Big data (optional) and batch processing</a:t>
            </a:r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933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8AB1-67E6-461A-8010-205576D2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6E05-F5ED-4C61-BDDB-4ECCE8AD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What aspect of it will we cover?</a:t>
            </a:r>
          </a:p>
          <a:p>
            <a:pPr lvl="1"/>
            <a:r>
              <a:rPr lang="en-US" sz="3600" dirty="0"/>
              <a:t>BLAST</a:t>
            </a:r>
          </a:p>
          <a:p>
            <a:pPr lvl="1"/>
            <a:r>
              <a:rPr lang="en-US" sz="3600" dirty="0"/>
              <a:t>(Partial) genome annotation</a:t>
            </a:r>
          </a:p>
          <a:p>
            <a:pPr lvl="1"/>
            <a:r>
              <a:rPr lang="en-US" sz="3600" dirty="0"/>
              <a:t>Phylogenetics pipeline</a:t>
            </a:r>
          </a:p>
          <a:p>
            <a:pPr lvl="2"/>
            <a:r>
              <a:rPr lang="en-US" sz="3200" dirty="0"/>
              <a:t>Acquisition of genetic data</a:t>
            </a:r>
          </a:p>
          <a:p>
            <a:pPr lvl="2"/>
            <a:r>
              <a:rPr lang="en-US" sz="3200" dirty="0"/>
              <a:t>Processing</a:t>
            </a:r>
          </a:p>
          <a:p>
            <a:pPr lvl="2"/>
            <a:r>
              <a:rPr lang="en-US" sz="3200" dirty="0"/>
              <a:t>Analysis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3563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D008F-40E1-478E-B084-A9BEBEB9C72E}"/>
              </a:ext>
            </a:extLst>
          </p:cNvPr>
          <p:cNvSpPr/>
          <p:nvPr/>
        </p:nvSpPr>
        <p:spPr>
          <a:xfrm>
            <a:off x="1676400" y="152400"/>
            <a:ext cx="8763001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Review: Homology</a:t>
            </a:r>
            <a:endParaRPr lang="en-US" sz="4000" dirty="0"/>
          </a:p>
          <a:p>
            <a:pPr lvl="2"/>
            <a:endParaRPr lang="en-US" sz="2800" dirty="0"/>
          </a:p>
          <a:p>
            <a:pPr lvl="2"/>
            <a:endParaRPr lang="en-US" sz="2800" dirty="0"/>
          </a:p>
          <a:p>
            <a:pPr lvl="2"/>
            <a:r>
              <a:rPr lang="en-US" sz="2800" b="1" dirty="0"/>
              <a:t>Old definition</a:t>
            </a:r>
          </a:p>
          <a:p>
            <a:pPr lvl="2"/>
            <a:endParaRPr lang="en-US" sz="2800" dirty="0"/>
          </a:p>
          <a:p>
            <a:pPr lvl="2"/>
            <a:r>
              <a:rPr lang="en-US" sz="2400" dirty="0"/>
              <a:t>the same feature in different organisms under every variety of form and function</a:t>
            </a:r>
            <a:endParaRPr lang="en-US" sz="3600" dirty="0"/>
          </a:p>
          <a:p>
            <a:pPr lvl="2"/>
            <a:endParaRPr lang="en-US" sz="2800" dirty="0"/>
          </a:p>
          <a:p>
            <a:pPr lvl="2"/>
            <a:endParaRPr lang="en-US" sz="2800" dirty="0"/>
          </a:p>
          <a:p>
            <a:pPr lvl="2"/>
            <a:r>
              <a:rPr lang="en-US" sz="2800" b="1" dirty="0"/>
              <a:t>New definition</a:t>
            </a:r>
          </a:p>
          <a:p>
            <a:pPr lvl="2"/>
            <a:endParaRPr lang="en-US" sz="3600" dirty="0"/>
          </a:p>
          <a:p>
            <a:pPr lvl="2"/>
            <a:r>
              <a:rPr lang="en-US" sz="2400" dirty="0"/>
              <a:t>a feature in two or more taxa that is derived from a single a corresponding feature of their common ancestor</a:t>
            </a:r>
            <a:endParaRPr lang="en-US" sz="3600" dirty="0"/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982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167">
        <p159:morph option="byObject"/>
      </p:transition>
    </mc:Choice>
    <mc:Fallback xmlns="">
      <p:transition spd="slow" advTm="4816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D008F-40E1-478E-B084-A9BEBEB9C72E}"/>
              </a:ext>
            </a:extLst>
          </p:cNvPr>
          <p:cNvSpPr/>
          <p:nvPr/>
        </p:nvSpPr>
        <p:spPr>
          <a:xfrm>
            <a:off x="1676400" y="152399"/>
            <a:ext cx="8763001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Review: 3 types of homology</a:t>
            </a:r>
            <a:endParaRPr lang="en-US" sz="2800" dirty="0"/>
          </a:p>
          <a:p>
            <a:pPr lvl="2"/>
            <a:endParaRPr lang="en-US" sz="2400" dirty="0"/>
          </a:p>
          <a:p>
            <a:pPr lvl="2"/>
            <a:r>
              <a:rPr lang="en-US" sz="2400" b="1" dirty="0" err="1"/>
              <a:t>Orthology</a:t>
            </a:r>
            <a:endParaRPr lang="en-US" sz="2400" b="1" dirty="0"/>
          </a:p>
          <a:p>
            <a:pPr lvl="2"/>
            <a:r>
              <a:rPr lang="en-US" sz="2400" dirty="0"/>
              <a:t>a feature found in multiple lineages that is derived the splitting of species</a:t>
            </a:r>
          </a:p>
          <a:p>
            <a:pPr lvl="2"/>
            <a:endParaRPr lang="en-US" sz="2400" dirty="0"/>
          </a:p>
          <a:p>
            <a:pPr lvl="2"/>
            <a:r>
              <a:rPr lang="en-US" sz="2400" b="1" dirty="0" err="1"/>
              <a:t>Paralogy</a:t>
            </a:r>
            <a:endParaRPr lang="en-US" sz="2400" b="1" dirty="0"/>
          </a:p>
          <a:p>
            <a:pPr lvl="2"/>
            <a:r>
              <a:rPr lang="en-US" sz="2400" dirty="0"/>
              <a:t>features found in one or more lineages that are derived from a duplication within a single organism</a:t>
            </a:r>
          </a:p>
          <a:p>
            <a:pPr lvl="2"/>
            <a:endParaRPr lang="en-US" sz="2400" dirty="0"/>
          </a:p>
          <a:p>
            <a:pPr lvl="2"/>
            <a:r>
              <a:rPr lang="en-US" sz="2400" b="1" dirty="0" err="1"/>
              <a:t>Xenology</a:t>
            </a:r>
            <a:endParaRPr lang="en-US" sz="2400" b="1" dirty="0"/>
          </a:p>
          <a:p>
            <a:pPr lvl="2"/>
            <a:r>
              <a:rPr lang="en-US" sz="2400" dirty="0"/>
              <a:t>Features found in one or more lineages that are derived from horizontal transfer between lineages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281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995">
        <p159:morph option="byObject"/>
      </p:transition>
    </mc:Choice>
    <mc:Fallback xmlns="">
      <p:transition spd="slow" advTm="4299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D7B9BB0-06CC-446F-A30E-E19F7E28FAD1}"/>
              </a:ext>
            </a:extLst>
          </p:cNvPr>
          <p:cNvSpPr/>
          <p:nvPr/>
        </p:nvSpPr>
        <p:spPr>
          <a:xfrm>
            <a:off x="3124200" y="381000"/>
            <a:ext cx="4857136" cy="3559278"/>
          </a:xfrm>
          <a:custGeom>
            <a:avLst/>
            <a:gdLst>
              <a:gd name="connsiteX0" fmla="*/ 0 w 4857136"/>
              <a:gd name="connsiteY0" fmla="*/ 953729 h 3559278"/>
              <a:gd name="connsiteX1" fmla="*/ 2389239 w 4857136"/>
              <a:gd name="connsiteY1" fmla="*/ 963562 h 3559278"/>
              <a:gd name="connsiteX2" fmla="*/ 4857136 w 4857136"/>
              <a:gd name="connsiteY2" fmla="*/ 0 h 3559278"/>
              <a:gd name="connsiteX3" fmla="*/ 4827639 w 4857136"/>
              <a:gd name="connsiteY3" fmla="*/ 845575 h 3559278"/>
              <a:gd name="connsiteX4" fmla="*/ 3028336 w 4857136"/>
              <a:gd name="connsiteY4" fmla="*/ 1622323 h 3559278"/>
              <a:gd name="connsiteX5" fmla="*/ 4709652 w 4857136"/>
              <a:gd name="connsiteY5" fmla="*/ 2458065 h 3559278"/>
              <a:gd name="connsiteX6" fmla="*/ 4660491 w 4857136"/>
              <a:gd name="connsiteY6" fmla="*/ 3559278 h 3559278"/>
              <a:gd name="connsiteX7" fmla="*/ 2654710 w 4857136"/>
              <a:gd name="connsiteY7" fmla="*/ 2241755 h 3559278"/>
              <a:gd name="connsiteX8" fmla="*/ 58994 w 4857136"/>
              <a:gd name="connsiteY8" fmla="*/ 2104104 h 355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7136" h="3559278">
                <a:moveTo>
                  <a:pt x="0" y="953729"/>
                </a:moveTo>
                <a:lnTo>
                  <a:pt x="2389239" y="963562"/>
                </a:lnTo>
                <a:lnTo>
                  <a:pt x="4857136" y="0"/>
                </a:lnTo>
                <a:lnTo>
                  <a:pt x="4827639" y="845575"/>
                </a:lnTo>
                <a:lnTo>
                  <a:pt x="3028336" y="1622323"/>
                </a:lnTo>
                <a:lnTo>
                  <a:pt x="4709652" y="2458065"/>
                </a:lnTo>
                <a:lnTo>
                  <a:pt x="4660491" y="3559278"/>
                </a:lnTo>
                <a:lnTo>
                  <a:pt x="2654710" y="2241755"/>
                </a:lnTo>
                <a:lnTo>
                  <a:pt x="58994" y="2104104"/>
                </a:lnTo>
              </a:path>
            </a:pathLst>
          </a:cu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EFEA4-BEEC-4A3C-B659-75E11AD403F8}"/>
              </a:ext>
            </a:extLst>
          </p:cNvPr>
          <p:cNvSpPr txBox="1"/>
          <p:nvPr/>
        </p:nvSpPr>
        <p:spPr>
          <a:xfrm>
            <a:off x="1554480" y="1718643"/>
            <a:ext cx="16938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Ancestor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2EFCB-94BD-4256-AEF6-14A1DB83E301}"/>
              </a:ext>
            </a:extLst>
          </p:cNvPr>
          <p:cNvSpPr txBox="1"/>
          <p:nvPr/>
        </p:nvSpPr>
        <p:spPr>
          <a:xfrm>
            <a:off x="8028039" y="533401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39109-7EAA-41BF-A7EC-DCCC255CBCC2}"/>
              </a:ext>
            </a:extLst>
          </p:cNvPr>
          <p:cNvSpPr txBox="1"/>
          <p:nvPr/>
        </p:nvSpPr>
        <p:spPr>
          <a:xfrm>
            <a:off x="7981336" y="3198169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7DC79-DA28-4D08-97B9-D0E283B698B2}"/>
              </a:ext>
            </a:extLst>
          </p:cNvPr>
          <p:cNvSpPr txBox="1"/>
          <p:nvPr/>
        </p:nvSpPr>
        <p:spPr>
          <a:xfrm>
            <a:off x="3191797" y="5181601"/>
            <a:ext cx="648560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This phylogeny shows the relationships of two species and their common ancestor.</a:t>
            </a:r>
          </a:p>
        </p:txBody>
      </p:sp>
    </p:spTree>
    <p:extLst>
      <p:ext uri="{BB962C8B-B14F-4D97-AF65-F5344CB8AC3E}">
        <p14:creationId xmlns:p14="http://schemas.microsoft.com/office/powerpoint/2010/main" val="375034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18">
        <p159:morph option="byObject"/>
      </p:transition>
    </mc:Choice>
    <mc:Fallback xmlns="">
      <p:transition spd="slow" advTm="1301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D7B9BB0-06CC-446F-A30E-E19F7E28FAD1}"/>
              </a:ext>
            </a:extLst>
          </p:cNvPr>
          <p:cNvSpPr/>
          <p:nvPr/>
        </p:nvSpPr>
        <p:spPr>
          <a:xfrm>
            <a:off x="3124200" y="381000"/>
            <a:ext cx="4857136" cy="3559278"/>
          </a:xfrm>
          <a:custGeom>
            <a:avLst/>
            <a:gdLst>
              <a:gd name="connsiteX0" fmla="*/ 0 w 4857136"/>
              <a:gd name="connsiteY0" fmla="*/ 953729 h 3559278"/>
              <a:gd name="connsiteX1" fmla="*/ 2389239 w 4857136"/>
              <a:gd name="connsiteY1" fmla="*/ 963562 h 3559278"/>
              <a:gd name="connsiteX2" fmla="*/ 4857136 w 4857136"/>
              <a:gd name="connsiteY2" fmla="*/ 0 h 3559278"/>
              <a:gd name="connsiteX3" fmla="*/ 4827639 w 4857136"/>
              <a:gd name="connsiteY3" fmla="*/ 845575 h 3559278"/>
              <a:gd name="connsiteX4" fmla="*/ 3028336 w 4857136"/>
              <a:gd name="connsiteY4" fmla="*/ 1622323 h 3559278"/>
              <a:gd name="connsiteX5" fmla="*/ 4709652 w 4857136"/>
              <a:gd name="connsiteY5" fmla="*/ 2458065 h 3559278"/>
              <a:gd name="connsiteX6" fmla="*/ 4660491 w 4857136"/>
              <a:gd name="connsiteY6" fmla="*/ 3559278 h 3559278"/>
              <a:gd name="connsiteX7" fmla="*/ 2654710 w 4857136"/>
              <a:gd name="connsiteY7" fmla="*/ 2241755 h 3559278"/>
              <a:gd name="connsiteX8" fmla="*/ 58994 w 4857136"/>
              <a:gd name="connsiteY8" fmla="*/ 2104104 h 355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7136" h="3559278">
                <a:moveTo>
                  <a:pt x="0" y="953729"/>
                </a:moveTo>
                <a:lnTo>
                  <a:pt x="2389239" y="963562"/>
                </a:lnTo>
                <a:lnTo>
                  <a:pt x="4857136" y="0"/>
                </a:lnTo>
                <a:lnTo>
                  <a:pt x="4827639" y="845575"/>
                </a:lnTo>
                <a:lnTo>
                  <a:pt x="3028336" y="1622323"/>
                </a:lnTo>
                <a:lnTo>
                  <a:pt x="4709652" y="2458065"/>
                </a:lnTo>
                <a:lnTo>
                  <a:pt x="4660491" y="3559278"/>
                </a:lnTo>
                <a:lnTo>
                  <a:pt x="2654710" y="2241755"/>
                </a:lnTo>
                <a:lnTo>
                  <a:pt x="58994" y="2104104"/>
                </a:lnTo>
              </a:path>
            </a:pathLst>
          </a:cu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2EFCB-94BD-4256-AEF6-14A1DB83E301}"/>
              </a:ext>
            </a:extLst>
          </p:cNvPr>
          <p:cNvSpPr txBox="1"/>
          <p:nvPr/>
        </p:nvSpPr>
        <p:spPr>
          <a:xfrm>
            <a:off x="8028039" y="533401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39109-7EAA-41BF-A7EC-DCCC255CBCC2}"/>
              </a:ext>
            </a:extLst>
          </p:cNvPr>
          <p:cNvSpPr txBox="1"/>
          <p:nvPr/>
        </p:nvSpPr>
        <p:spPr>
          <a:xfrm>
            <a:off x="7981336" y="3198169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2</a:t>
            </a:r>
          </a:p>
        </p:txBody>
      </p:sp>
      <p:pic>
        <p:nvPicPr>
          <p:cNvPr id="7" name="Graphic 6" descr="Leaf">
            <a:extLst>
              <a:ext uri="{FF2B5EF4-FFF2-40B4-BE49-F238E27FC236}">
                <a16:creationId xmlns:a16="http://schemas.microsoft.com/office/drawing/2014/main" id="{3A8A7F09-287E-4443-ABD1-F1ACDE094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332" y="1492272"/>
            <a:ext cx="914400" cy="914400"/>
          </a:xfrm>
          <a:prstGeom prst="rect">
            <a:avLst/>
          </a:prstGeom>
        </p:spPr>
      </p:pic>
      <p:pic>
        <p:nvPicPr>
          <p:cNvPr id="8" name="Graphic 7" descr="Leaf">
            <a:extLst>
              <a:ext uri="{FF2B5EF4-FFF2-40B4-BE49-F238E27FC236}">
                <a16:creationId xmlns:a16="http://schemas.microsoft.com/office/drawing/2014/main" id="{BA785252-15BB-4DE8-8DB5-85BC25F95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0332" y="1492272"/>
            <a:ext cx="914400" cy="914400"/>
          </a:xfrm>
          <a:prstGeom prst="rect">
            <a:avLst/>
          </a:prstGeom>
        </p:spPr>
      </p:pic>
      <p:pic>
        <p:nvPicPr>
          <p:cNvPr id="9" name="Graphic 8" descr="Leaf">
            <a:extLst>
              <a:ext uri="{FF2B5EF4-FFF2-40B4-BE49-F238E27FC236}">
                <a16:creationId xmlns:a16="http://schemas.microsoft.com/office/drawing/2014/main" id="{8AF95AC3-3E49-4594-BDBF-9410CDC1D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6745" y="1492272"/>
            <a:ext cx="914400" cy="914400"/>
          </a:xfrm>
          <a:prstGeom prst="rect">
            <a:avLst/>
          </a:prstGeom>
        </p:spPr>
      </p:pic>
      <p:pic>
        <p:nvPicPr>
          <p:cNvPr id="10" name="Graphic 9" descr="Leaf">
            <a:extLst>
              <a:ext uri="{FF2B5EF4-FFF2-40B4-BE49-F238E27FC236}">
                <a16:creationId xmlns:a16="http://schemas.microsoft.com/office/drawing/2014/main" id="{8E4CFA62-D7DE-4334-B20C-B699D9C06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1145" y="1042447"/>
            <a:ext cx="914400" cy="914400"/>
          </a:xfrm>
          <a:prstGeom prst="rect">
            <a:avLst/>
          </a:prstGeom>
        </p:spPr>
      </p:pic>
      <p:pic>
        <p:nvPicPr>
          <p:cNvPr id="11" name="Graphic 10" descr="Leaf">
            <a:extLst>
              <a:ext uri="{FF2B5EF4-FFF2-40B4-BE49-F238E27FC236}">
                <a16:creationId xmlns:a16="http://schemas.microsoft.com/office/drawing/2014/main" id="{8FFBB303-DC4C-4F78-91DE-43FDAA1DD2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0630" y="764231"/>
            <a:ext cx="914400" cy="914400"/>
          </a:xfrm>
          <a:prstGeom prst="rect">
            <a:avLst/>
          </a:prstGeom>
        </p:spPr>
      </p:pic>
      <p:pic>
        <p:nvPicPr>
          <p:cNvPr id="12" name="Graphic 11" descr="Leaf">
            <a:extLst>
              <a:ext uri="{FF2B5EF4-FFF2-40B4-BE49-F238E27FC236}">
                <a16:creationId xmlns:a16="http://schemas.microsoft.com/office/drawing/2014/main" id="{246FB30F-646B-4E5A-A4F0-6D1649A051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8860" y="498988"/>
            <a:ext cx="914400" cy="914400"/>
          </a:xfrm>
          <a:prstGeom prst="rect">
            <a:avLst/>
          </a:prstGeom>
        </p:spPr>
      </p:pic>
      <p:pic>
        <p:nvPicPr>
          <p:cNvPr id="13" name="Graphic 12" descr="Leaf">
            <a:extLst>
              <a:ext uri="{FF2B5EF4-FFF2-40B4-BE49-F238E27FC236}">
                <a16:creationId xmlns:a16="http://schemas.microsoft.com/office/drawing/2014/main" id="{5D88EBDC-F821-4DBB-877D-045B68340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3268" y="1893939"/>
            <a:ext cx="914400" cy="914400"/>
          </a:xfrm>
          <a:prstGeom prst="rect">
            <a:avLst/>
          </a:prstGeom>
        </p:spPr>
      </p:pic>
      <p:pic>
        <p:nvPicPr>
          <p:cNvPr id="14" name="Graphic 13" descr="Leaf">
            <a:extLst>
              <a:ext uri="{FF2B5EF4-FFF2-40B4-BE49-F238E27FC236}">
                <a16:creationId xmlns:a16="http://schemas.microsoft.com/office/drawing/2014/main" id="{3168976F-014B-4256-AB75-91AFAB9432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5410" y="2235063"/>
            <a:ext cx="914400" cy="914400"/>
          </a:xfrm>
          <a:prstGeom prst="rect">
            <a:avLst/>
          </a:prstGeom>
        </p:spPr>
      </p:pic>
      <p:pic>
        <p:nvPicPr>
          <p:cNvPr id="15" name="Graphic 14" descr="Leaf">
            <a:extLst>
              <a:ext uri="{FF2B5EF4-FFF2-40B4-BE49-F238E27FC236}">
                <a16:creationId xmlns:a16="http://schemas.microsoft.com/office/drawing/2014/main" id="{256F95C8-9B7D-40FD-88A8-A4D0D15463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7552" y="25761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BB77CC-8D27-44C0-A609-B23FDA2FFED9}"/>
              </a:ext>
            </a:extLst>
          </p:cNvPr>
          <p:cNvSpPr txBox="1"/>
          <p:nvPr/>
        </p:nvSpPr>
        <p:spPr>
          <a:xfrm>
            <a:off x="2057401" y="4791770"/>
            <a:ext cx="7619999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/>
              <a:t>Over the evolutionary history of this clade, we can also look at the evolutionary history of a trait…like a leaf.</a:t>
            </a:r>
          </a:p>
          <a:p>
            <a:pPr hangingPunct="0"/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E8D72E-53A1-4AF2-B788-F9FDEA0BD576}"/>
              </a:ext>
            </a:extLst>
          </p:cNvPr>
          <p:cNvSpPr/>
          <p:nvPr/>
        </p:nvSpPr>
        <p:spPr>
          <a:xfrm>
            <a:off x="2724551" y="5948132"/>
            <a:ext cx="7737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A1 and A2 are orthologous.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7594A0-00D3-4F72-8279-698A70985174}"/>
              </a:ext>
            </a:extLst>
          </p:cNvPr>
          <p:cNvSpPr/>
          <p:nvPr/>
        </p:nvSpPr>
        <p:spPr>
          <a:xfrm>
            <a:off x="7523997" y="85209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1A234-C4BF-4082-BBD5-E385243BD6CA}"/>
              </a:ext>
            </a:extLst>
          </p:cNvPr>
          <p:cNvSpPr/>
          <p:nvPr/>
        </p:nvSpPr>
        <p:spPr>
          <a:xfrm>
            <a:off x="7237631" y="281120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86E2E7-722D-401E-B559-D0BC67B1CF38}"/>
              </a:ext>
            </a:extLst>
          </p:cNvPr>
          <p:cNvSpPr txBox="1"/>
          <p:nvPr/>
        </p:nvSpPr>
        <p:spPr>
          <a:xfrm>
            <a:off x="1554480" y="1718643"/>
            <a:ext cx="16938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Ancestor</a:t>
            </a:r>
          </a:p>
        </p:txBody>
      </p:sp>
    </p:spTree>
    <p:extLst>
      <p:ext uri="{BB962C8B-B14F-4D97-AF65-F5344CB8AC3E}">
        <p14:creationId xmlns:p14="http://schemas.microsoft.com/office/powerpoint/2010/main" val="171545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733">
        <p159:morph option="byObject"/>
      </p:transition>
    </mc:Choice>
    <mc:Fallback xmlns="">
      <p:transition spd="slow" advTm="2673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D7B9BB0-06CC-446F-A30E-E19F7E28FAD1}"/>
              </a:ext>
            </a:extLst>
          </p:cNvPr>
          <p:cNvSpPr/>
          <p:nvPr/>
        </p:nvSpPr>
        <p:spPr>
          <a:xfrm>
            <a:off x="3124200" y="381000"/>
            <a:ext cx="4857136" cy="3559278"/>
          </a:xfrm>
          <a:custGeom>
            <a:avLst/>
            <a:gdLst>
              <a:gd name="connsiteX0" fmla="*/ 0 w 4857136"/>
              <a:gd name="connsiteY0" fmla="*/ 953729 h 3559278"/>
              <a:gd name="connsiteX1" fmla="*/ 2389239 w 4857136"/>
              <a:gd name="connsiteY1" fmla="*/ 963562 h 3559278"/>
              <a:gd name="connsiteX2" fmla="*/ 4857136 w 4857136"/>
              <a:gd name="connsiteY2" fmla="*/ 0 h 3559278"/>
              <a:gd name="connsiteX3" fmla="*/ 4827639 w 4857136"/>
              <a:gd name="connsiteY3" fmla="*/ 845575 h 3559278"/>
              <a:gd name="connsiteX4" fmla="*/ 3028336 w 4857136"/>
              <a:gd name="connsiteY4" fmla="*/ 1622323 h 3559278"/>
              <a:gd name="connsiteX5" fmla="*/ 4709652 w 4857136"/>
              <a:gd name="connsiteY5" fmla="*/ 2458065 h 3559278"/>
              <a:gd name="connsiteX6" fmla="*/ 4660491 w 4857136"/>
              <a:gd name="connsiteY6" fmla="*/ 3559278 h 3559278"/>
              <a:gd name="connsiteX7" fmla="*/ 2654710 w 4857136"/>
              <a:gd name="connsiteY7" fmla="*/ 2241755 h 3559278"/>
              <a:gd name="connsiteX8" fmla="*/ 58994 w 4857136"/>
              <a:gd name="connsiteY8" fmla="*/ 2104104 h 355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7136" h="3559278">
                <a:moveTo>
                  <a:pt x="0" y="953729"/>
                </a:moveTo>
                <a:lnTo>
                  <a:pt x="2389239" y="963562"/>
                </a:lnTo>
                <a:lnTo>
                  <a:pt x="4857136" y="0"/>
                </a:lnTo>
                <a:lnTo>
                  <a:pt x="4827639" y="845575"/>
                </a:lnTo>
                <a:lnTo>
                  <a:pt x="3028336" y="1622323"/>
                </a:lnTo>
                <a:lnTo>
                  <a:pt x="4709652" y="2458065"/>
                </a:lnTo>
                <a:lnTo>
                  <a:pt x="4660491" y="3559278"/>
                </a:lnTo>
                <a:lnTo>
                  <a:pt x="2654710" y="2241755"/>
                </a:lnTo>
                <a:lnTo>
                  <a:pt x="58994" y="2104104"/>
                </a:lnTo>
              </a:path>
            </a:pathLst>
          </a:cu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2EFCB-94BD-4256-AEF6-14A1DB83E301}"/>
              </a:ext>
            </a:extLst>
          </p:cNvPr>
          <p:cNvSpPr txBox="1"/>
          <p:nvPr/>
        </p:nvSpPr>
        <p:spPr>
          <a:xfrm>
            <a:off x="8028039" y="533401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39109-7EAA-41BF-A7EC-DCCC255CBCC2}"/>
              </a:ext>
            </a:extLst>
          </p:cNvPr>
          <p:cNvSpPr txBox="1"/>
          <p:nvPr/>
        </p:nvSpPr>
        <p:spPr>
          <a:xfrm>
            <a:off x="7981336" y="3198169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2</a:t>
            </a:r>
          </a:p>
        </p:txBody>
      </p:sp>
      <p:pic>
        <p:nvPicPr>
          <p:cNvPr id="7" name="Graphic 6" descr="Leaf">
            <a:extLst>
              <a:ext uri="{FF2B5EF4-FFF2-40B4-BE49-F238E27FC236}">
                <a16:creationId xmlns:a16="http://schemas.microsoft.com/office/drawing/2014/main" id="{3A8A7F09-287E-4443-ABD1-F1ACDE094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332" y="1492272"/>
            <a:ext cx="914400" cy="914400"/>
          </a:xfrm>
          <a:prstGeom prst="rect">
            <a:avLst/>
          </a:prstGeom>
        </p:spPr>
      </p:pic>
      <p:pic>
        <p:nvPicPr>
          <p:cNvPr id="8" name="Graphic 7" descr="Leaf">
            <a:extLst>
              <a:ext uri="{FF2B5EF4-FFF2-40B4-BE49-F238E27FC236}">
                <a16:creationId xmlns:a16="http://schemas.microsoft.com/office/drawing/2014/main" id="{BA785252-15BB-4DE8-8DB5-85BC25F95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0332" y="1492272"/>
            <a:ext cx="914400" cy="914400"/>
          </a:xfrm>
          <a:prstGeom prst="rect">
            <a:avLst/>
          </a:prstGeom>
        </p:spPr>
      </p:pic>
      <p:pic>
        <p:nvPicPr>
          <p:cNvPr id="9" name="Graphic 8" descr="Leaf">
            <a:extLst>
              <a:ext uri="{FF2B5EF4-FFF2-40B4-BE49-F238E27FC236}">
                <a16:creationId xmlns:a16="http://schemas.microsoft.com/office/drawing/2014/main" id="{8AF95AC3-3E49-4594-BDBF-9410CDC1DB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6745" y="1492272"/>
            <a:ext cx="914400" cy="914400"/>
          </a:xfrm>
          <a:prstGeom prst="rect">
            <a:avLst/>
          </a:prstGeom>
        </p:spPr>
      </p:pic>
      <p:pic>
        <p:nvPicPr>
          <p:cNvPr id="10" name="Graphic 9" descr="Leaf">
            <a:extLst>
              <a:ext uri="{FF2B5EF4-FFF2-40B4-BE49-F238E27FC236}">
                <a16:creationId xmlns:a16="http://schemas.microsoft.com/office/drawing/2014/main" id="{8E4CFA62-D7DE-4334-B20C-B699D9C064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145" y="1042447"/>
            <a:ext cx="914400" cy="914400"/>
          </a:xfrm>
          <a:prstGeom prst="rect">
            <a:avLst/>
          </a:prstGeom>
        </p:spPr>
      </p:pic>
      <p:pic>
        <p:nvPicPr>
          <p:cNvPr id="11" name="Graphic 10" descr="Leaf">
            <a:extLst>
              <a:ext uri="{FF2B5EF4-FFF2-40B4-BE49-F238E27FC236}">
                <a16:creationId xmlns:a16="http://schemas.microsoft.com/office/drawing/2014/main" id="{8FFBB303-DC4C-4F78-91DE-43FDAA1DD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0630" y="764231"/>
            <a:ext cx="914400" cy="914400"/>
          </a:xfrm>
          <a:prstGeom prst="rect">
            <a:avLst/>
          </a:prstGeom>
        </p:spPr>
      </p:pic>
      <p:pic>
        <p:nvPicPr>
          <p:cNvPr id="12" name="Graphic 11" descr="Leaf">
            <a:extLst>
              <a:ext uri="{FF2B5EF4-FFF2-40B4-BE49-F238E27FC236}">
                <a16:creationId xmlns:a16="http://schemas.microsoft.com/office/drawing/2014/main" id="{246FB30F-646B-4E5A-A4F0-6D1649A051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8860" y="498988"/>
            <a:ext cx="914400" cy="914400"/>
          </a:xfrm>
          <a:prstGeom prst="rect">
            <a:avLst/>
          </a:prstGeom>
        </p:spPr>
      </p:pic>
      <p:pic>
        <p:nvPicPr>
          <p:cNvPr id="13" name="Graphic 12" descr="Leaf">
            <a:extLst>
              <a:ext uri="{FF2B5EF4-FFF2-40B4-BE49-F238E27FC236}">
                <a16:creationId xmlns:a16="http://schemas.microsoft.com/office/drawing/2014/main" id="{5D88EBDC-F821-4DBB-877D-045B68340A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3268" y="1893939"/>
            <a:ext cx="914400" cy="914400"/>
          </a:xfrm>
          <a:prstGeom prst="rect">
            <a:avLst/>
          </a:prstGeom>
        </p:spPr>
      </p:pic>
      <p:pic>
        <p:nvPicPr>
          <p:cNvPr id="14" name="Graphic 13" descr="Leaf">
            <a:extLst>
              <a:ext uri="{FF2B5EF4-FFF2-40B4-BE49-F238E27FC236}">
                <a16:creationId xmlns:a16="http://schemas.microsoft.com/office/drawing/2014/main" id="{3168976F-014B-4256-AB75-91AFAB9432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410" y="2235063"/>
            <a:ext cx="914400" cy="914400"/>
          </a:xfrm>
          <a:prstGeom prst="rect">
            <a:avLst/>
          </a:prstGeom>
        </p:spPr>
      </p:pic>
      <p:pic>
        <p:nvPicPr>
          <p:cNvPr id="15" name="Graphic 14" descr="Leaf">
            <a:extLst>
              <a:ext uri="{FF2B5EF4-FFF2-40B4-BE49-F238E27FC236}">
                <a16:creationId xmlns:a16="http://schemas.microsoft.com/office/drawing/2014/main" id="{256F95C8-9B7D-40FD-88A8-A4D0D15463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7552" y="25761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081BAC-48E4-4F6D-B416-59DFD94C9076}"/>
              </a:ext>
            </a:extLst>
          </p:cNvPr>
          <p:cNvSpPr txBox="1"/>
          <p:nvPr/>
        </p:nvSpPr>
        <p:spPr>
          <a:xfrm>
            <a:off x="2057401" y="4791771"/>
            <a:ext cx="761999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/>
              <a:t>The leaf’s phenotype may not change (as in the last slide), or it might change (like in this slide).</a:t>
            </a:r>
          </a:p>
          <a:p>
            <a:pPr hangingPunct="0"/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D9332D-C9F2-4D59-ADC7-9D508E20A36D}"/>
              </a:ext>
            </a:extLst>
          </p:cNvPr>
          <p:cNvSpPr/>
          <p:nvPr/>
        </p:nvSpPr>
        <p:spPr>
          <a:xfrm>
            <a:off x="2724551" y="5948132"/>
            <a:ext cx="7737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A1 and A2 are orthologous.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DDBABB-A855-4692-8B21-71DC9334FF56}"/>
              </a:ext>
            </a:extLst>
          </p:cNvPr>
          <p:cNvSpPr/>
          <p:nvPr/>
        </p:nvSpPr>
        <p:spPr>
          <a:xfrm>
            <a:off x="7523997" y="85209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9AFAB-F89D-4658-A77F-293AE9677F9A}"/>
              </a:ext>
            </a:extLst>
          </p:cNvPr>
          <p:cNvSpPr/>
          <p:nvPr/>
        </p:nvSpPr>
        <p:spPr>
          <a:xfrm>
            <a:off x="7237631" y="281120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A2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B00644-64BF-465C-9B2C-64B1AFCA4474}"/>
              </a:ext>
            </a:extLst>
          </p:cNvPr>
          <p:cNvGrpSpPr/>
          <p:nvPr/>
        </p:nvGrpSpPr>
        <p:grpSpPr>
          <a:xfrm>
            <a:off x="3733801" y="852099"/>
            <a:ext cx="4010769" cy="2297364"/>
            <a:chOff x="2209800" y="852099"/>
            <a:chExt cx="4010769" cy="229736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5A3AB9-8683-4FC4-AE8B-C36591AF45DB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1956847"/>
              <a:ext cx="1600200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99F088B-499A-4AD7-8F1B-4244C202B8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000" y="852099"/>
              <a:ext cx="2410569" cy="110474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BA69165-879C-4202-B97D-1D0BE30C0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20449" y="1956847"/>
              <a:ext cx="1922821" cy="119261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BC253F-2810-46EA-80EA-6449B640D89A}"/>
              </a:ext>
            </a:extLst>
          </p:cNvPr>
          <p:cNvSpPr txBox="1"/>
          <p:nvPr/>
        </p:nvSpPr>
        <p:spPr>
          <a:xfrm>
            <a:off x="1554480" y="1718643"/>
            <a:ext cx="16938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Ancestor</a:t>
            </a:r>
          </a:p>
        </p:txBody>
      </p:sp>
    </p:spTree>
    <p:extLst>
      <p:ext uri="{BB962C8B-B14F-4D97-AF65-F5344CB8AC3E}">
        <p14:creationId xmlns:p14="http://schemas.microsoft.com/office/powerpoint/2010/main" val="86615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3001">
        <p159:morph option="byObject"/>
      </p:transition>
    </mc:Choice>
    <mc:Fallback xmlns="">
      <p:transition spd="slow" advTm="5300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D7B9BB0-06CC-446F-A30E-E19F7E28FAD1}"/>
              </a:ext>
            </a:extLst>
          </p:cNvPr>
          <p:cNvSpPr/>
          <p:nvPr/>
        </p:nvSpPr>
        <p:spPr>
          <a:xfrm>
            <a:off x="3124200" y="381000"/>
            <a:ext cx="4857136" cy="3559278"/>
          </a:xfrm>
          <a:custGeom>
            <a:avLst/>
            <a:gdLst>
              <a:gd name="connsiteX0" fmla="*/ 0 w 4857136"/>
              <a:gd name="connsiteY0" fmla="*/ 953729 h 3559278"/>
              <a:gd name="connsiteX1" fmla="*/ 2389239 w 4857136"/>
              <a:gd name="connsiteY1" fmla="*/ 963562 h 3559278"/>
              <a:gd name="connsiteX2" fmla="*/ 4857136 w 4857136"/>
              <a:gd name="connsiteY2" fmla="*/ 0 h 3559278"/>
              <a:gd name="connsiteX3" fmla="*/ 4827639 w 4857136"/>
              <a:gd name="connsiteY3" fmla="*/ 845575 h 3559278"/>
              <a:gd name="connsiteX4" fmla="*/ 3028336 w 4857136"/>
              <a:gd name="connsiteY4" fmla="*/ 1622323 h 3559278"/>
              <a:gd name="connsiteX5" fmla="*/ 4709652 w 4857136"/>
              <a:gd name="connsiteY5" fmla="*/ 2458065 h 3559278"/>
              <a:gd name="connsiteX6" fmla="*/ 4660491 w 4857136"/>
              <a:gd name="connsiteY6" fmla="*/ 3559278 h 3559278"/>
              <a:gd name="connsiteX7" fmla="*/ 2654710 w 4857136"/>
              <a:gd name="connsiteY7" fmla="*/ 2241755 h 3559278"/>
              <a:gd name="connsiteX8" fmla="*/ 58994 w 4857136"/>
              <a:gd name="connsiteY8" fmla="*/ 2104104 h 355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7136" h="3559278">
                <a:moveTo>
                  <a:pt x="0" y="953729"/>
                </a:moveTo>
                <a:lnTo>
                  <a:pt x="2389239" y="963562"/>
                </a:lnTo>
                <a:lnTo>
                  <a:pt x="4857136" y="0"/>
                </a:lnTo>
                <a:lnTo>
                  <a:pt x="4827639" y="845575"/>
                </a:lnTo>
                <a:lnTo>
                  <a:pt x="3028336" y="1622323"/>
                </a:lnTo>
                <a:lnTo>
                  <a:pt x="4709652" y="2458065"/>
                </a:lnTo>
                <a:lnTo>
                  <a:pt x="4660491" y="3559278"/>
                </a:lnTo>
                <a:lnTo>
                  <a:pt x="2654710" y="2241755"/>
                </a:lnTo>
                <a:lnTo>
                  <a:pt x="58994" y="2104104"/>
                </a:lnTo>
              </a:path>
            </a:pathLst>
          </a:cu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2EFCB-94BD-4256-AEF6-14A1DB83E301}"/>
              </a:ext>
            </a:extLst>
          </p:cNvPr>
          <p:cNvSpPr txBox="1"/>
          <p:nvPr/>
        </p:nvSpPr>
        <p:spPr>
          <a:xfrm>
            <a:off x="8028039" y="533401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39109-7EAA-41BF-A7EC-DCCC255CBCC2}"/>
              </a:ext>
            </a:extLst>
          </p:cNvPr>
          <p:cNvSpPr txBox="1"/>
          <p:nvPr/>
        </p:nvSpPr>
        <p:spPr>
          <a:xfrm>
            <a:off x="7981336" y="3198169"/>
            <a:ext cx="134333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Species 2</a:t>
            </a:r>
          </a:p>
        </p:txBody>
      </p:sp>
      <p:pic>
        <p:nvPicPr>
          <p:cNvPr id="8" name="Graphic 7" descr="Leaf">
            <a:extLst>
              <a:ext uri="{FF2B5EF4-FFF2-40B4-BE49-F238E27FC236}">
                <a16:creationId xmlns:a16="http://schemas.microsoft.com/office/drawing/2014/main" id="{BA785252-15BB-4DE8-8DB5-85BC25F95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5570" y="1746910"/>
            <a:ext cx="496075" cy="496075"/>
          </a:xfrm>
          <a:prstGeom prst="rect">
            <a:avLst/>
          </a:prstGeom>
        </p:spPr>
      </p:pic>
      <p:pic>
        <p:nvPicPr>
          <p:cNvPr id="9" name="Graphic 8" descr="Leaf">
            <a:extLst>
              <a:ext uri="{FF2B5EF4-FFF2-40B4-BE49-F238E27FC236}">
                <a16:creationId xmlns:a16="http://schemas.microsoft.com/office/drawing/2014/main" id="{8AF95AC3-3E49-4594-BDBF-9410CDC1D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2159" y="1746910"/>
            <a:ext cx="496075" cy="496075"/>
          </a:xfrm>
          <a:prstGeom prst="rect">
            <a:avLst/>
          </a:prstGeom>
        </p:spPr>
      </p:pic>
      <p:pic>
        <p:nvPicPr>
          <p:cNvPr id="10" name="Graphic 9" descr="Leaf">
            <a:extLst>
              <a:ext uri="{FF2B5EF4-FFF2-40B4-BE49-F238E27FC236}">
                <a16:creationId xmlns:a16="http://schemas.microsoft.com/office/drawing/2014/main" id="{8E4CFA62-D7DE-4334-B20C-B699D9C06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3601" y="1256526"/>
            <a:ext cx="496075" cy="496075"/>
          </a:xfrm>
          <a:prstGeom prst="rect">
            <a:avLst/>
          </a:prstGeom>
        </p:spPr>
      </p:pic>
      <p:pic>
        <p:nvPicPr>
          <p:cNvPr id="11" name="Graphic 10" descr="Leaf">
            <a:extLst>
              <a:ext uri="{FF2B5EF4-FFF2-40B4-BE49-F238E27FC236}">
                <a16:creationId xmlns:a16="http://schemas.microsoft.com/office/drawing/2014/main" id="{8FFBB303-DC4C-4F78-91DE-43FDAA1DD2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5601" y="951726"/>
            <a:ext cx="496075" cy="496075"/>
          </a:xfrm>
          <a:prstGeom prst="rect">
            <a:avLst/>
          </a:prstGeom>
        </p:spPr>
      </p:pic>
      <p:pic>
        <p:nvPicPr>
          <p:cNvPr id="12" name="Graphic 11" descr="Leaf">
            <a:extLst>
              <a:ext uri="{FF2B5EF4-FFF2-40B4-BE49-F238E27FC236}">
                <a16:creationId xmlns:a16="http://schemas.microsoft.com/office/drawing/2014/main" id="{246FB30F-646B-4E5A-A4F0-6D1649A051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1959" y="617866"/>
            <a:ext cx="496075" cy="4960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081BAC-48E4-4F6D-B416-59DFD94C9076}"/>
              </a:ext>
            </a:extLst>
          </p:cNvPr>
          <p:cNvSpPr txBox="1"/>
          <p:nvPr/>
        </p:nvSpPr>
        <p:spPr>
          <a:xfrm>
            <a:off x="2068234" y="3981544"/>
            <a:ext cx="7619999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/>
              <a:t>Now…after the speciation event but before the present day, a mutation occurred that results in Species 2 displaying more than 1 kind of leaf.</a:t>
            </a:r>
          </a:p>
          <a:p>
            <a:pPr hangingPunct="0"/>
            <a:endParaRPr lang="en-US" sz="2400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5" name="Graphic 24" descr="Leaf">
            <a:extLst>
              <a:ext uri="{FF2B5EF4-FFF2-40B4-BE49-F238E27FC236}">
                <a16:creationId xmlns:a16="http://schemas.microsoft.com/office/drawing/2014/main" id="{41B9D795-2209-4431-93F6-93A7CFAFE7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9726" y="1746910"/>
            <a:ext cx="496075" cy="496075"/>
          </a:xfrm>
          <a:prstGeom prst="rect">
            <a:avLst/>
          </a:prstGeom>
        </p:spPr>
      </p:pic>
      <p:pic>
        <p:nvPicPr>
          <p:cNvPr id="26" name="Graphic 25" descr="Leaf">
            <a:extLst>
              <a:ext uri="{FF2B5EF4-FFF2-40B4-BE49-F238E27FC236}">
                <a16:creationId xmlns:a16="http://schemas.microsoft.com/office/drawing/2014/main" id="{EA6E3049-4802-4E77-B1F9-CCFA6D0F34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4726" y="2247126"/>
            <a:ext cx="496075" cy="496075"/>
          </a:xfrm>
          <a:prstGeom prst="rect">
            <a:avLst/>
          </a:prstGeom>
        </p:spPr>
      </p:pic>
      <p:pic>
        <p:nvPicPr>
          <p:cNvPr id="27" name="Graphic 26" descr="Leaf">
            <a:extLst>
              <a:ext uri="{FF2B5EF4-FFF2-40B4-BE49-F238E27FC236}">
                <a16:creationId xmlns:a16="http://schemas.microsoft.com/office/drawing/2014/main" id="{6FE3E66E-F223-47B2-99B0-6B14FF7CC4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048" y="2285453"/>
            <a:ext cx="496075" cy="496075"/>
          </a:xfrm>
          <a:prstGeom prst="rect">
            <a:avLst/>
          </a:prstGeom>
        </p:spPr>
      </p:pic>
      <p:pic>
        <p:nvPicPr>
          <p:cNvPr id="28" name="Graphic 27" descr="Leaf">
            <a:extLst>
              <a:ext uri="{FF2B5EF4-FFF2-40B4-BE49-F238E27FC236}">
                <a16:creationId xmlns:a16="http://schemas.microsoft.com/office/drawing/2014/main" id="{DCB4E78F-1151-4E94-861B-6D4D167E66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8401" y="2628126"/>
            <a:ext cx="496075" cy="496075"/>
          </a:xfrm>
          <a:prstGeom prst="rect">
            <a:avLst/>
          </a:prstGeom>
        </p:spPr>
      </p:pic>
      <p:pic>
        <p:nvPicPr>
          <p:cNvPr id="29" name="Graphic 28" descr="Leaf">
            <a:extLst>
              <a:ext uri="{FF2B5EF4-FFF2-40B4-BE49-F238E27FC236}">
                <a16:creationId xmlns:a16="http://schemas.microsoft.com/office/drawing/2014/main" id="{E2D35471-F835-40C8-B709-DA1B407D4E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4240" y="2488697"/>
            <a:ext cx="496075" cy="496075"/>
          </a:xfrm>
          <a:prstGeom prst="rect">
            <a:avLst/>
          </a:prstGeom>
        </p:spPr>
      </p:pic>
      <p:pic>
        <p:nvPicPr>
          <p:cNvPr id="30" name="Graphic 29" descr="Leaf">
            <a:extLst>
              <a:ext uri="{FF2B5EF4-FFF2-40B4-BE49-F238E27FC236}">
                <a16:creationId xmlns:a16="http://schemas.microsoft.com/office/drawing/2014/main" id="{75C86FD0-44BA-4A1F-981E-0FEBE28761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6726" y="2895601"/>
            <a:ext cx="496075" cy="496075"/>
          </a:xfrm>
          <a:prstGeom prst="rect">
            <a:avLst/>
          </a:prstGeom>
        </p:spPr>
      </p:pic>
      <p:pic>
        <p:nvPicPr>
          <p:cNvPr id="31" name="Graphic 30" descr="Leaf">
            <a:extLst>
              <a:ext uri="{FF2B5EF4-FFF2-40B4-BE49-F238E27FC236}">
                <a16:creationId xmlns:a16="http://schemas.microsoft.com/office/drawing/2014/main" id="{79556F75-D9A9-4E4D-9A58-8AF0444FB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5039" y="2718120"/>
            <a:ext cx="496075" cy="496075"/>
          </a:xfrm>
          <a:prstGeom prst="rect">
            <a:avLst/>
          </a:prstGeom>
        </p:spPr>
      </p:pic>
      <p:pic>
        <p:nvPicPr>
          <p:cNvPr id="32" name="Graphic 31" descr="Leaf">
            <a:extLst>
              <a:ext uri="{FF2B5EF4-FFF2-40B4-BE49-F238E27FC236}">
                <a16:creationId xmlns:a16="http://schemas.microsoft.com/office/drawing/2014/main" id="{F0C5B63B-DFDB-4B76-BAA1-CD69EC26B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9722" y="3155652"/>
            <a:ext cx="496075" cy="496075"/>
          </a:xfrm>
          <a:prstGeom prst="rect">
            <a:avLst/>
          </a:prstGeom>
        </p:spPr>
      </p:pic>
      <p:pic>
        <p:nvPicPr>
          <p:cNvPr id="33" name="Graphic 32" descr="Leaf">
            <a:extLst>
              <a:ext uri="{FF2B5EF4-FFF2-40B4-BE49-F238E27FC236}">
                <a16:creationId xmlns:a16="http://schemas.microsoft.com/office/drawing/2014/main" id="{93AF81BE-9C71-41A0-9396-95C029CDBB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2065" y="1746910"/>
            <a:ext cx="496075" cy="49607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CE41CAC-D2AA-4028-8102-45756D837CC3}"/>
              </a:ext>
            </a:extLst>
          </p:cNvPr>
          <p:cNvGrpSpPr/>
          <p:nvPr/>
        </p:nvGrpSpPr>
        <p:grpSpPr>
          <a:xfrm>
            <a:off x="3733801" y="852100"/>
            <a:ext cx="4010769" cy="1636597"/>
            <a:chOff x="2209800" y="852099"/>
            <a:chExt cx="4010769" cy="163659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8B0ECB0-039F-46D8-A561-604156154476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1956847"/>
              <a:ext cx="1600200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9BB7FD-236F-43F0-88AD-C07DAE8F7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000" y="852099"/>
              <a:ext cx="2410569" cy="110474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F6469E3-340B-4569-8888-D4750B1D500B}"/>
                </a:ext>
              </a:extLst>
            </p:cNvPr>
            <p:cNvCxnSpPr>
              <a:cxnSpLocks/>
            </p:cNvCxnSpPr>
            <p:nvPr/>
          </p:nvCxnSpPr>
          <p:spPr>
            <a:xfrm>
              <a:off x="3820449" y="1956847"/>
              <a:ext cx="903951" cy="5318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651178-F246-4D41-83F8-0BA64A34D8A7}"/>
              </a:ext>
            </a:extLst>
          </p:cNvPr>
          <p:cNvCxnSpPr>
            <a:cxnSpLocks/>
          </p:cNvCxnSpPr>
          <p:nvPr/>
        </p:nvCxnSpPr>
        <p:spPr>
          <a:xfrm>
            <a:off x="6248400" y="2476386"/>
            <a:ext cx="1288584" cy="46496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874431-422E-47CB-8E04-F4713AE282C6}"/>
              </a:ext>
            </a:extLst>
          </p:cNvPr>
          <p:cNvCxnSpPr>
            <a:cxnSpLocks/>
          </p:cNvCxnSpPr>
          <p:nvPr/>
        </p:nvCxnSpPr>
        <p:spPr>
          <a:xfrm>
            <a:off x="6217248" y="2476386"/>
            <a:ext cx="1214710" cy="88954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E54D341-C92C-494A-8035-BB28022B6C65}"/>
              </a:ext>
            </a:extLst>
          </p:cNvPr>
          <p:cNvSpPr/>
          <p:nvPr/>
        </p:nvSpPr>
        <p:spPr>
          <a:xfrm>
            <a:off x="7523997" y="852099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A1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F2B4B3-CD9C-4391-BAE5-2AA2A5983E1E}"/>
              </a:ext>
            </a:extLst>
          </p:cNvPr>
          <p:cNvSpPr/>
          <p:nvPr/>
        </p:nvSpPr>
        <p:spPr>
          <a:xfrm>
            <a:off x="7237631" y="2811206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A2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D2142F-AFD7-438A-9D8A-A2BD1D2975E2}"/>
              </a:ext>
            </a:extLst>
          </p:cNvPr>
          <p:cNvSpPr/>
          <p:nvPr/>
        </p:nvSpPr>
        <p:spPr>
          <a:xfrm>
            <a:off x="7222658" y="3278127"/>
            <a:ext cx="441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B2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AC0DD4-1E11-4A1A-B7F7-E2F922B7E1AD}"/>
              </a:ext>
            </a:extLst>
          </p:cNvPr>
          <p:cNvSpPr/>
          <p:nvPr/>
        </p:nvSpPr>
        <p:spPr>
          <a:xfrm>
            <a:off x="2622839" y="5187877"/>
            <a:ext cx="7737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A1 and A2 are orthologous.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3CC54BF-DF7F-4C4B-B4A3-AA8F96828268}"/>
              </a:ext>
            </a:extLst>
          </p:cNvPr>
          <p:cNvSpPr/>
          <p:nvPr/>
        </p:nvSpPr>
        <p:spPr>
          <a:xfrm>
            <a:off x="2622838" y="5724781"/>
            <a:ext cx="77376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A1 and B2 are orthologous.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A46ABE-994C-4C39-9968-7DDB5B7CC965}"/>
              </a:ext>
            </a:extLst>
          </p:cNvPr>
          <p:cNvSpPr/>
          <p:nvPr/>
        </p:nvSpPr>
        <p:spPr>
          <a:xfrm>
            <a:off x="2661591" y="6221524"/>
            <a:ext cx="7883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Trait A2 and B2 are </a:t>
            </a:r>
            <a:r>
              <a:rPr lang="en-US" sz="3600" b="1" dirty="0"/>
              <a:t>paralogous</a:t>
            </a:r>
            <a:r>
              <a:rPr lang="en-US" sz="3600" dirty="0"/>
              <a:t>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56280" y="5740560"/>
              <a:ext cx="2680200" cy="1111320"/>
            </p14:xfrm>
          </p:contentPart>
        </mc:Choice>
        <mc:Fallback xmlns="">
          <p:pic>
            <p:nvPicPr>
              <p:cNvPr id="13" name="Ink 1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6920" y="5731200"/>
                <a:ext cx="2698920" cy="113004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4D59F03-F3CD-4D88-BBC3-1BCE14EA806E}"/>
              </a:ext>
            </a:extLst>
          </p:cNvPr>
          <p:cNvSpPr txBox="1"/>
          <p:nvPr/>
        </p:nvSpPr>
        <p:spPr>
          <a:xfrm>
            <a:off x="1554480" y="1718643"/>
            <a:ext cx="169385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Ancestor</a:t>
            </a:r>
          </a:p>
        </p:txBody>
      </p:sp>
    </p:spTree>
    <p:extLst>
      <p:ext uri="{BB962C8B-B14F-4D97-AF65-F5344CB8AC3E}">
        <p14:creationId xmlns:p14="http://schemas.microsoft.com/office/powerpoint/2010/main" val="247530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3319">
        <p159:morph option="byObject"/>
      </p:transition>
    </mc:Choice>
    <mc:Fallback xmlns="">
      <p:transition spd="slow" advTm="1333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1063</Words>
  <Application>Microsoft Office PowerPoint</Application>
  <PresentationFormat>Widescreen</PresentationFormat>
  <Paragraphs>205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Consolas</vt:lpstr>
      <vt:lpstr>Verdana</vt:lpstr>
      <vt:lpstr>Office Theme</vt:lpstr>
      <vt:lpstr>Bioinformatics</vt:lpstr>
      <vt:lpstr>Bioinformatics</vt:lpstr>
      <vt:lpstr>Bioinformatics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Bioinformatics</vt:lpstr>
      <vt:lpstr>BLAST</vt:lpstr>
      <vt:lpstr>Bioinformatics</vt:lpstr>
      <vt:lpstr>Genome annotation</vt:lpstr>
      <vt:lpstr>PowerPoint Presentation</vt:lpstr>
      <vt:lpstr>PowerPoint Presentation</vt:lpstr>
      <vt:lpstr>PowerPoint Presentation</vt:lpstr>
      <vt:lpstr>Bioinformatics</vt:lpstr>
      <vt:lpstr>Phylogenetics pipeline</vt:lpstr>
      <vt:lpstr>Phylogenetics pipeline</vt:lpstr>
      <vt:lpstr>Phylogenetics pipeline</vt:lpstr>
      <vt:lpstr>Phylogenetics pipeline</vt:lpstr>
      <vt:lpstr>Phylogenetics pipeline</vt:lpstr>
      <vt:lpstr>Phylogenetics pipeline</vt:lpstr>
      <vt:lpstr>Phylogenetics pipeline</vt:lpstr>
      <vt:lpstr>Phylogenetics pipeline</vt:lpstr>
      <vt:lpstr>Phylogenetics pipeline</vt:lpstr>
      <vt:lpstr>Bioinformatics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Evangelista</dc:creator>
  <cp:lastModifiedBy>Dominic Evangelista</cp:lastModifiedBy>
  <cp:revision>56</cp:revision>
  <dcterms:created xsi:type="dcterms:W3CDTF">2021-07-30T15:26:04Z</dcterms:created>
  <dcterms:modified xsi:type="dcterms:W3CDTF">2021-10-28T21:27:34Z</dcterms:modified>
</cp:coreProperties>
</file>